
<file path=[Content_Types].xml><?xml version="1.0" encoding="utf-8"?>
<Types xmlns="http://schemas.openxmlformats.org/package/2006/content-types">
  <Default Extension="xml" ContentType="application/xml"/>
  <Default Extension="png" ContentType="image/png"/>
  <Default Extension="jpg" ContentType="image/jp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20104100" cy="11309350"/>
  <p:notesSz cx="20104100" cy="113093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145"/>
    <p:restoredTop sz="94604"/>
  </p:normalViewPr>
  <p:slideViewPr>
    <p:cSldViewPr>
      <p:cViewPr varScale="1">
        <p:scale>
          <a:sx n="32" d="100"/>
          <a:sy n="32" d="100"/>
        </p:scale>
        <p:origin x="208" y="9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1" i="0">
                <a:solidFill>
                  <a:srgbClr val="00285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1" i="0">
                <a:solidFill>
                  <a:srgbClr val="00285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378473" y="2596103"/>
            <a:ext cx="8664575" cy="74580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50" b="1" i="0">
                <a:solidFill>
                  <a:srgbClr val="00285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10385672"/>
            <a:ext cx="20104100" cy="92358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jpg"/><Relationship Id="rId9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20104098" cy="3455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19024065" y="0"/>
            <a:ext cx="0" cy="1181100"/>
          </a:xfrm>
          <a:custGeom>
            <a:avLst/>
            <a:gdLst/>
            <a:ahLst/>
            <a:cxnLst/>
            <a:rect l="l" t="t" r="r" b="b"/>
            <a:pathLst>
              <a:path h="1181100">
                <a:moveTo>
                  <a:pt x="0" y="0"/>
                </a:moveTo>
                <a:lnTo>
                  <a:pt x="0" y="1180769"/>
                </a:lnTo>
              </a:path>
            </a:pathLst>
          </a:custGeom>
          <a:ln w="33927">
            <a:solidFill>
              <a:srgbClr val="1CCFC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18700495" y="864530"/>
            <a:ext cx="645160" cy="641350"/>
          </a:xfrm>
          <a:custGeom>
            <a:avLst/>
            <a:gdLst/>
            <a:ahLst/>
            <a:cxnLst/>
            <a:rect l="l" t="t" r="r" b="b"/>
            <a:pathLst>
              <a:path w="645159" h="641350">
                <a:moveTo>
                  <a:pt x="322314" y="0"/>
                </a:moveTo>
                <a:lnTo>
                  <a:pt x="274683" y="3474"/>
                </a:lnTo>
                <a:lnTo>
                  <a:pt x="229222" y="13566"/>
                </a:lnTo>
                <a:lnTo>
                  <a:pt x="186431" y="29781"/>
                </a:lnTo>
                <a:lnTo>
                  <a:pt x="146807" y="51622"/>
                </a:lnTo>
                <a:lnTo>
                  <a:pt x="110849" y="78595"/>
                </a:lnTo>
                <a:lnTo>
                  <a:pt x="79055" y="110203"/>
                </a:lnTo>
                <a:lnTo>
                  <a:pt x="51924" y="145951"/>
                </a:lnTo>
                <a:lnTo>
                  <a:pt x="29955" y="185343"/>
                </a:lnTo>
                <a:lnTo>
                  <a:pt x="13645" y="227884"/>
                </a:lnTo>
                <a:lnTo>
                  <a:pt x="3494" y="273078"/>
                </a:lnTo>
                <a:lnTo>
                  <a:pt x="0" y="320429"/>
                </a:lnTo>
                <a:lnTo>
                  <a:pt x="3494" y="367780"/>
                </a:lnTo>
                <a:lnTo>
                  <a:pt x="13645" y="412973"/>
                </a:lnTo>
                <a:lnTo>
                  <a:pt x="29955" y="455514"/>
                </a:lnTo>
                <a:lnTo>
                  <a:pt x="51924" y="494906"/>
                </a:lnTo>
                <a:lnTo>
                  <a:pt x="79055" y="530654"/>
                </a:lnTo>
                <a:lnTo>
                  <a:pt x="110849" y="562262"/>
                </a:lnTo>
                <a:lnTo>
                  <a:pt x="146807" y="589235"/>
                </a:lnTo>
                <a:lnTo>
                  <a:pt x="186431" y="611076"/>
                </a:lnTo>
                <a:lnTo>
                  <a:pt x="229222" y="627291"/>
                </a:lnTo>
                <a:lnTo>
                  <a:pt x="274683" y="637384"/>
                </a:lnTo>
                <a:lnTo>
                  <a:pt x="322314" y="640858"/>
                </a:lnTo>
                <a:lnTo>
                  <a:pt x="369944" y="637384"/>
                </a:lnTo>
                <a:lnTo>
                  <a:pt x="415405" y="627291"/>
                </a:lnTo>
                <a:lnTo>
                  <a:pt x="458196" y="611076"/>
                </a:lnTo>
                <a:lnTo>
                  <a:pt x="497820" y="589235"/>
                </a:lnTo>
                <a:lnTo>
                  <a:pt x="533778" y="562262"/>
                </a:lnTo>
                <a:lnTo>
                  <a:pt x="565572" y="530654"/>
                </a:lnTo>
                <a:lnTo>
                  <a:pt x="592703" y="494906"/>
                </a:lnTo>
                <a:lnTo>
                  <a:pt x="614672" y="455514"/>
                </a:lnTo>
                <a:lnTo>
                  <a:pt x="630982" y="412973"/>
                </a:lnTo>
                <a:lnTo>
                  <a:pt x="641133" y="367780"/>
                </a:lnTo>
                <a:lnTo>
                  <a:pt x="644628" y="320429"/>
                </a:lnTo>
                <a:lnTo>
                  <a:pt x="641133" y="273078"/>
                </a:lnTo>
                <a:lnTo>
                  <a:pt x="630982" y="227884"/>
                </a:lnTo>
                <a:lnTo>
                  <a:pt x="614672" y="185343"/>
                </a:lnTo>
                <a:lnTo>
                  <a:pt x="592703" y="145951"/>
                </a:lnTo>
                <a:lnTo>
                  <a:pt x="565572" y="110203"/>
                </a:lnTo>
                <a:lnTo>
                  <a:pt x="533778" y="78595"/>
                </a:lnTo>
                <a:lnTo>
                  <a:pt x="497820" y="51622"/>
                </a:lnTo>
                <a:lnTo>
                  <a:pt x="458196" y="29781"/>
                </a:lnTo>
                <a:lnTo>
                  <a:pt x="415405" y="13566"/>
                </a:lnTo>
                <a:lnTo>
                  <a:pt x="369944" y="3474"/>
                </a:lnTo>
                <a:lnTo>
                  <a:pt x="322314" y="0"/>
                </a:lnTo>
                <a:close/>
              </a:path>
            </a:pathLst>
          </a:custGeom>
          <a:solidFill>
            <a:srgbClr val="1CCFC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k object 19"/>
          <p:cNvSpPr/>
          <p:nvPr/>
        </p:nvSpPr>
        <p:spPr>
          <a:xfrm>
            <a:off x="1382243" y="2384997"/>
            <a:ext cx="17339945" cy="0"/>
          </a:xfrm>
          <a:custGeom>
            <a:avLst/>
            <a:gdLst/>
            <a:ahLst/>
            <a:cxnLst/>
            <a:rect l="l" t="t" r="r" b="b"/>
            <a:pathLst>
              <a:path w="17339945">
                <a:moveTo>
                  <a:pt x="0" y="0"/>
                </a:moveTo>
                <a:lnTo>
                  <a:pt x="17339718" y="0"/>
                </a:lnTo>
              </a:path>
            </a:pathLst>
          </a:custGeom>
          <a:ln w="47750">
            <a:solidFill>
              <a:srgbClr val="43C0C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k object 20"/>
          <p:cNvSpPr/>
          <p:nvPr/>
        </p:nvSpPr>
        <p:spPr>
          <a:xfrm>
            <a:off x="922333" y="10385673"/>
            <a:ext cx="18462625" cy="0"/>
          </a:xfrm>
          <a:custGeom>
            <a:avLst/>
            <a:gdLst/>
            <a:ahLst/>
            <a:cxnLst/>
            <a:rect l="l" t="t" r="r" b="b"/>
            <a:pathLst>
              <a:path w="18462625">
                <a:moveTo>
                  <a:pt x="0" y="0"/>
                </a:moveTo>
                <a:lnTo>
                  <a:pt x="18462372" y="0"/>
                </a:lnTo>
              </a:path>
            </a:pathLst>
          </a:custGeom>
          <a:ln w="5026">
            <a:solidFill>
              <a:srgbClr val="43C0C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k object 21"/>
          <p:cNvSpPr/>
          <p:nvPr/>
        </p:nvSpPr>
        <p:spPr>
          <a:xfrm>
            <a:off x="872069" y="10425883"/>
            <a:ext cx="750181" cy="742641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k object 22"/>
          <p:cNvSpPr/>
          <p:nvPr/>
        </p:nvSpPr>
        <p:spPr>
          <a:xfrm>
            <a:off x="18721857" y="10425883"/>
            <a:ext cx="751437" cy="742641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444938" y="1307447"/>
            <a:ext cx="17214223" cy="7797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50" b="1" i="0">
                <a:solidFill>
                  <a:srgbClr val="002855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444938" y="3009595"/>
            <a:ext cx="17214223" cy="47783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9/5/18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Relationship Id="rId3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turnitin.com/" TargetMode="External"/><Relationship Id="rId3" Type="http://schemas.openxmlformats.org/officeDocument/2006/relationships/image" Target="../media/image7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thesis@ajou.ac.kr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0.jpg"/><Relationship Id="rId3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Relationship Id="rId3" Type="http://schemas.openxmlformats.org/officeDocument/2006/relationships/image" Target="../media/image14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4" Type="http://schemas.openxmlformats.org/officeDocument/2006/relationships/image" Target="../media/image17.jp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110240" y="0"/>
            <a:ext cx="10993860" cy="1130925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11040668" y="1763616"/>
            <a:ext cx="7839075" cy="7839075"/>
          </a:xfrm>
          <a:custGeom>
            <a:avLst/>
            <a:gdLst/>
            <a:ahLst/>
            <a:cxnLst/>
            <a:rect l="l" t="t" r="r" b="b"/>
            <a:pathLst>
              <a:path w="7839075" h="7839075">
                <a:moveTo>
                  <a:pt x="3919288" y="0"/>
                </a:moveTo>
                <a:lnTo>
                  <a:pt x="0" y="3919288"/>
                </a:lnTo>
                <a:lnTo>
                  <a:pt x="3919288" y="7838576"/>
                </a:lnTo>
                <a:lnTo>
                  <a:pt x="7838680" y="3919288"/>
                </a:lnTo>
                <a:lnTo>
                  <a:pt x="3919288" y="0"/>
                </a:lnTo>
                <a:close/>
              </a:path>
            </a:pathLst>
          </a:custGeom>
          <a:solidFill>
            <a:srgbClr val="FFFFFF">
              <a:alpha val="30195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3824825" y="623047"/>
            <a:ext cx="6279515" cy="6282690"/>
          </a:xfrm>
          <a:custGeom>
            <a:avLst/>
            <a:gdLst/>
            <a:ahLst/>
            <a:cxnLst/>
            <a:rect l="l" t="t" r="r" b="b"/>
            <a:pathLst>
              <a:path w="6279515" h="6282690">
                <a:moveTo>
                  <a:pt x="0" y="0"/>
                </a:moveTo>
                <a:lnTo>
                  <a:pt x="6279271" y="6282375"/>
                </a:lnTo>
              </a:path>
            </a:pathLst>
          </a:custGeom>
          <a:ln w="70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822723" y="4454726"/>
            <a:ext cx="6281420" cy="6285230"/>
          </a:xfrm>
          <a:custGeom>
            <a:avLst/>
            <a:gdLst/>
            <a:ahLst/>
            <a:cxnLst/>
            <a:rect l="l" t="t" r="r" b="b"/>
            <a:pathLst>
              <a:path w="6281419" h="6285230">
                <a:moveTo>
                  <a:pt x="0" y="6285081"/>
                </a:moveTo>
                <a:lnTo>
                  <a:pt x="6281374" y="0"/>
                </a:lnTo>
              </a:path>
            </a:pathLst>
          </a:custGeom>
          <a:ln w="70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8594716" y="5388743"/>
            <a:ext cx="559435" cy="559435"/>
          </a:xfrm>
          <a:custGeom>
            <a:avLst/>
            <a:gdLst/>
            <a:ahLst/>
            <a:cxnLst/>
            <a:rect l="l" t="t" r="r" b="b"/>
            <a:pathLst>
              <a:path w="559434" h="559435">
                <a:moveTo>
                  <a:pt x="39626" y="0"/>
                </a:moveTo>
                <a:lnTo>
                  <a:pt x="0" y="39649"/>
                </a:lnTo>
                <a:lnTo>
                  <a:pt x="519536" y="559394"/>
                </a:lnTo>
                <a:lnTo>
                  <a:pt x="559162" y="519744"/>
                </a:lnTo>
                <a:lnTo>
                  <a:pt x="3962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8594716" y="5388743"/>
            <a:ext cx="559435" cy="559435"/>
          </a:xfrm>
          <a:custGeom>
            <a:avLst/>
            <a:gdLst/>
            <a:ahLst/>
            <a:cxnLst/>
            <a:rect l="l" t="t" r="r" b="b"/>
            <a:pathLst>
              <a:path w="559434" h="559435">
                <a:moveTo>
                  <a:pt x="519536" y="0"/>
                </a:moveTo>
                <a:lnTo>
                  <a:pt x="0" y="519744"/>
                </a:lnTo>
                <a:lnTo>
                  <a:pt x="39626" y="559394"/>
                </a:lnTo>
                <a:lnTo>
                  <a:pt x="559162" y="39649"/>
                </a:lnTo>
                <a:lnTo>
                  <a:pt x="51953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2209076" y="34"/>
            <a:ext cx="13039725" cy="11301095"/>
          </a:xfrm>
          <a:custGeom>
            <a:avLst/>
            <a:gdLst/>
            <a:ahLst/>
            <a:cxnLst/>
            <a:rect l="l" t="t" r="r" b="b"/>
            <a:pathLst>
              <a:path w="13039725" h="11301095">
                <a:moveTo>
                  <a:pt x="11047658" y="0"/>
                </a:moveTo>
                <a:lnTo>
                  <a:pt x="0" y="0"/>
                </a:lnTo>
                <a:lnTo>
                  <a:pt x="0" y="11300995"/>
                </a:lnTo>
                <a:lnTo>
                  <a:pt x="11040556" y="11300995"/>
                </a:lnTo>
                <a:lnTo>
                  <a:pt x="12941785" y="9422666"/>
                </a:lnTo>
                <a:lnTo>
                  <a:pt x="12957225" y="9411995"/>
                </a:lnTo>
                <a:lnTo>
                  <a:pt x="12991193" y="9374292"/>
                </a:lnTo>
                <a:lnTo>
                  <a:pt x="13025160" y="9301025"/>
                </a:lnTo>
                <a:lnTo>
                  <a:pt x="13039660" y="9190810"/>
                </a:lnTo>
                <a:lnTo>
                  <a:pt x="13039660" y="2103753"/>
                </a:lnTo>
                <a:lnTo>
                  <a:pt x="13034758" y="2069108"/>
                </a:lnTo>
                <a:lnTo>
                  <a:pt x="12983737" y="1962070"/>
                </a:lnTo>
                <a:lnTo>
                  <a:pt x="12861791" y="1814764"/>
                </a:lnTo>
                <a:lnTo>
                  <a:pt x="1104765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1444414" y="3425316"/>
            <a:ext cx="10679430" cy="183515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b="0" spc="-155" dirty="0">
                <a:latin typeface="Arial"/>
                <a:cs typeface="Arial"/>
              </a:rPr>
              <a:t>Similarity </a:t>
            </a:r>
            <a:r>
              <a:rPr sz="5900" b="0" spc="-390" dirty="0">
                <a:latin typeface="Arial"/>
                <a:cs typeface="Arial"/>
              </a:rPr>
              <a:t>Checker </a:t>
            </a:r>
            <a:r>
              <a:rPr sz="5900" b="0" spc="55" dirty="0">
                <a:latin typeface="Arial"/>
                <a:cs typeface="Arial"/>
              </a:rPr>
              <a:t>‘turn </a:t>
            </a:r>
            <a:r>
              <a:rPr sz="5900" b="0" spc="200" dirty="0">
                <a:latin typeface="Arial"/>
                <a:cs typeface="Arial"/>
              </a:rPr>
              <a:t>it </a:t>
            </a:r>
            <a:r>
              <a:rPr sz="5900" b="0" spc="10" dirty="0">
                <a:latin typeface="Arial"/>
                <a:cs typeface="Arial"/>
              </a:rPr>
              <a:t>in’</a:t>
            </a:r>
            <a:r>
              <a:rPr sz="5900" b="0" spc="-1200" dirty="0">
                <a:latin typeface="Arial"/>
                <a:cs typeface="Arial"/>
              </a:rPr>
              <a:t> </a:t>
            </a:r>
            <a:r>
              <a:rPr sz="5900" b="0" spc="-290" dirty="0">
                <a:latin typeface="Arial"/>
                <a:cs typeface="Arial"/>
              </a:rPr>
              <a:t>Guide</a:t>
            </a:r>
            <a:endParaRPr sz="59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5900" b="0" spc="-5" dirty="0">
                <a:latin typeface="Arial"/>
                <a:cs typeface="Arial"/>
              </a:rPr>
              <a:t>for</a:t>
            </a:r>
            <a:r>
              <a:rPr sz="5900" b="0" spc="-365" dirty="0">
                <a:latin typeface="Arial"/>
                <a:cs typeface="Arial"/>
              </a:rPr>
              <a:t> </a:t>
            </a:r>
            <a:r>
              <a:rPr sz="5900" b="0" spc="-240" dirty="0">
                <a:latin typeface="Arial"/>
                <a:cs typeface="Arial"/>
              </a:rPr>
              <a:t>self-checking</a:t>
            </a:r>
            <a:endParaRPr sz="5900" dirty="0">
              <a:latin typeface="Arial"/>
              <a:cs typeface="Arial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922333" y="441061"/>
            <a:ext cx="8225603" cy="264385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1488709" y="6590443"/>
            <a:ext cx="1993264" cy="527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3300" b="1" spc="-365" dirty="0">
                <a:latin typeface="Arial"/>
                <a:cs typeface="Arial"/>
              </a:rPr>
              <a:t>&lt;Co</a:t>
            </a:r>
            <a:r>
              <a:rPr sz="3300" b="1" spc="-375" dirty="0">
                <a:latin typeface="Arial"/>
                <a:cs typeface="Arial"/>
              </a:rPr>
              <a:t>n</a:t>
            </a:r>
            <a:r>
              <a:rPr sz="3300" b="1" spc="-10" dirty="0">
                <a:latin typeface="Arial"/>
                <a:cs typeface="Arial"/>
              </a:rPr>
              <a:t>t</a:t>
            </a:r>
            <a:r>
              <a:rPr sz="3300" b="1" spc="-210" dirty="0">
                <a:latin typeface="Arial"/>
                <a:cs typeface="Arial"/>
              </a:rPr>
              <a:t>e</a:t>
            </a:r>
            <a:r>
              <a:rPr sz="3300" b="1" spc="-250" dirty="0">
                <a:latin typeface="Arial"/>
                <a:cs typeface="Arial"/>
              </a:rPr>
              <a:t>n</a:t>
            </a:r>
            <a:r>
              <a:rPr sz="3300" b="1" spc="-254" dirty="0">
                <a:latin typeface="Arial"/>
                <a:cs typeface="Arial"/>
              </a:rPr>
              <a:t>ts&gt;</a:t>
            </a:r>
            <a:endParaRPr sz="330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88709" y="7093622"/>
            <a:ext cx="5248275" cy="3122009"/>
          </a:xfrm>
          <a:prstGeom prst="rect">
            <a:avLst/>
          </a:prstGeom>
        </p:spPr>
        <p:txBody>
          <a:bodyPr vert="horz" wrap="square" lIns="0" tIns="170815" rIns="0" bIns="0" rtlCol="0">
            <a:spAutoFit/>
          </a:bodyPr>
          <a:lstStyle/>
          <a:p>
            <a:pPr marL="483870" indent="-471170">
              <a:lnSpc>
                <a:spcPct val="100000"/>
              </a:lnSpc>
              <a:spcBef>
                <a:spcPts val="1345"/>
              </a:spcBef>
              <a:buClr>
                <a:srgbClr val="000000"/>
              </a:buClr>
              <a:buFont typeface="Arial"/>
              <a:buChar char="•"/>
              <a:tabLst>
                <a:tab pos="483234" algn="l"/>
                <a:tab pos="484505" algn="l"/>
              </a:tabLst>
            </a:pPr>
            <a:r>
              <a:rPr sz="3000" b="1" u="heavy" spc="-295" dirty="0">
                <a:solidFill>
                  <a:srgbClr val="0462C1"/>
                </a:solidFill>
                <a:latin typeface="Arial"/>
                <a:cs typeface="Arial"/>
              </a:rPr>
              <a:t>Turn </a:t>
            </a:r>
            <a:r>
              <a:rPr sz="3000" b="1" u="heavy" spc="-35" dirty="0">
                <a:solidFill>
                  <a:srgbClr val="0462C1"/>
                </a:solidFill>
                <a:latin typeface="Arial"/>
                <a:cs typeface="Arial"/>
              </a:rPr>
              <a:t>it </a:t>
            </a:r>
            <a:r>
              <a:rPr sz="3000" b="1" u="heavy" spc="-180" dirty="0">
                <a:solidFill>
                  <a:srgbClr val="0462C1"/>
                </a:solidFill>
                <a:latin typeface="Arial"/>
                <a:cs typeface="Arial"/>
              </a:rPr>
              <a:t>in</a:t>
            </a:r>
            <a:r>
              <a:rPr sz="3000" b="1" u="heavy" spc="-250" dirty="0">
                <a:solidFill>
                  <a:srgbClr val="0462C1"/>
                </a:solidFill>
                <a:latin typeface="Arial"/>
                <a:cs typeface="Arial"/>
              </a:rPr>
              <a:t> </a:t>
            </a:r>
            <a:r>
              <a:rPr sz="3000" b="1" u="heavy" spc="-490" dirty="0">
                <a:solidFill>
                  <a:srgbClr val="0462C1"/>
                </a:solidFill>
                <a:latin typeface="Arial"/>
                <a:cs typeface="Arial"/>
              </a:rPr>
              <a:t>?</a:t>
            </a:r>
            <a:endParaRPr sz="3000" dirty="0">
              <a:latin typeface="Arial"/>
              <a:cs typeface="Arial"/>
            </a:endParaRPr>
          </a:p>
          <a:p>
            <a:pPr marL="483870" indent="-471170">
              <a:lnSpc>
                <a:spcPct val="100000"/>
              </a:lnSpc>
              <a:spcBef>
                <a:spcPts val="1240"/>
              </a:spcBef>
              <a:buClr>
                <a:srgbClr val="000000"/>
              </a:buClr>
              <a:buFont typeface="Arial"/>
              <a:buChar char="•"/>
              <a:tabLst>
                <a:tab pos="483234" algn="l"/>
                <a:tab pos="484505" algn="l"/>
              </a:tabLst>
            </a:pPr>
            <a:r>
              <a:rPr sz="3000" b="1" u="heavy" spc="-240" dirty="0">
                <a:solidFill>
                  <a:srgbClr val="0462C1"/>
                </a:solidFill>
                <a:latin typeface="Arial"/>
                <a:cs typeface="Arial"/>
              </a:rPr>
              <a:t>Create </a:t>
            </a:r>
            <a:r>
              <a:rPr sz="3000" b="1" u="heavy" spc="-229" dirty="0">
                <a:solidFill>
                  <a:srgbClr val="0462C1"/>
                </a:solidFill>
                <a:latin typeface="Arial"/>
                <a:cs typeface="Arial"/>
              </a:rPr>
              <a:t>an</a:t>
            </a:r>
            <a:r>
              <a:rPr sz="3000" b="1" u="heavy" spc="-150" dirty="0">
                <a:solidFill>
                  <a:srgbClr val="0462C1"/>
                </a:solidFill>
                <a:latin typeface="Arial"/>
                <a:cs typeface="Arial"/>
              </a:rPr>
              <a:t> </a:t>
            </a:r>
            <a:r>
              <a:rPr sz="3000" b="1" u="heavy" spc="-295" dirty="0">
                <a:solidFill>
                  <a:srgbClr val="0462C1"/>
                </a:solidFill>
                <a:latin typeface="Arial"/>
                <a:cs typeface="Arial"/>
              </a:rPr>
              <a:t>Account</a:t>
            </a:r>
            <a:endParaRPr sz="3000" dirty="0">
              <a:latin typeface="Arial"/>
              <a:cs typeface="Arial"/>
            </a:endParaRPr>
          </a:p>
          <a:p>
            <a:pPr marL="483870" indent="-471170">
              <a:lnSpc>
                <a:spcPct val="100000"/>
              </a:lnSpc>
              <a:spcBef>
                <a:spcPts val="1250"/>
              </a:spcBef>
              <a:buClr>
                <a:srgbClr val="000000"/>
              </a:buClr>
              <a:buFont typeface="Arial"/>
              <a:buChar char="•"/>
              <a:tabLst>
                <a:tab pos="483234" algn="l"/>
                <a:tab pos="484505" algn="l"/>
              </a:tabLst>
            </a:pPr>
            <a:r>
              <a:rPr sz="3000" b="1" u="heavy" spc="-229" dirty="0">
                <a:solidFill>
                  <a:srgbClr val="0462C1"/>
                </a:solidFill>
                <a:latin typeface="Arial"/>
                <a:cs typeface="Arial"/>
              </a:rPr>
              <a:t>Submitting </a:t>
            </a:r>
            <a:r>
              <a:rPr sz="3000" b="1" u="heavy" spc="-210" dirty="0">
                <a:solidFill>
                  <a:srgbClr val="0462C1"/>
                </a:solidFill>
                <a:latin typeface="Arial"/>
                <a:cs typeface="Arial"/>
              </a:rPr>
              <a:t>a</a:t>
            </a:r>
            <a:r>
              <a:rPr sz="3000" b="1" u="heavy" spc="-150" dirty="0">
                <a:solidFill>
                  <a:srgbClr val="0462C1"/>
                </a:solidFill>
                <a:latin typeface="Arial"/>
                <a:cs typeface="Arial"/>
              </a:rPr>
              <a:t> </a:t>
            </a:r>
            <a:r>
              <a:rPr sz="3000" b="1" u="heavy" spc="-254" dirty="0">
                <a:solidFill>
                  <a:srgbClr val="0462C1"/>
                </a:solidFill>
                <a:latin typeface="Arial"/>
                <a:cs typeface="Arial"/>
              </a:rPr>
              <a:t>Paper</a:t>
            </a:r>
            <a:endParaRPr sz="3000" dirty="0">
              <a:latin typeface="Arial"/>
              <a:cs typeface="Arial"/>
            </a:endParaRPr>
          </a:p>
          <a:p>
            <a:pPr marL="483870" indent="-471170">
              <a:lnSpc>
                <a:spcPct val="100000"/>
              </a:lnSpc>
              <a:spcBef>
                <a:spcPts val="1250"/>
              </a:spcBef>
              <a:buClr>
                <a:srgbClr val="000000"/>
              </a:buClr>
              <a:buFont typeface="Arial"/>
              <a:buChar char="•"/>
              <a:tabLst>
                <a:tab pos="483234" algn="l"/>
                <a:tab pos="484505" algn="l"/>
              </a:tabLst>
            </a:pPr>
            <a:r>
              <a:rPr sz="3000" b="1" u="heavy" spc="-215" dirty="0">
                <a:solidFill>
                  <a:srgbClr val="0462C1"/>
                </a:solidFill>
                <a:latin typeface="Arial"/>
                <a:cs typeface="Arial"/>
              </a:rPr>
              <a:t>Viewing </a:t>
            </a:r>
            <a:r>
              <a:rPr sz="3000" b="1" u="heavy" spc="-190" dirty="0">
                <a:solidFill>
                  <a:srgbClr val="0462C1"/>
                </a:solidFill>
                <a:latin typeface="Arial"/>
                <a:cs typeface="Arial"/>
              </a:rPr>
              <a:t>Originality</a:t>
            </a:r>
            <a:r>
              <a:rPr sz="3000" b="1" u="heavy" spc="-160" dirty="0">
                <a:solidFill>
                  <a:srgbClr val="0462C1"/>
                </a:solidFill>
                <a:latin typeface="Arial"/>
                <a:cs typeface="Arial"/>
              </a:rPr>
              <a:t> </a:t>
            </a:r>
            <a:r>
              <a:rPr sz="3000" b="1" u="heavy" spc="-270" dirty="0">
                <a:solidFill>
                  <a:srgbClr val="0462C1"/>
                </a:solidFill>
                <a:latin typeface="Arial"/>
                <a:cs typeface="Arial"/>
              </a:rPr>
              <a:t>Reports</a:t>
            </a:r>
            <a:endParaRPr sz="3000" dirty="0">
              <a:latin typeface="Arial"/>
              <a:cs typeface="Arial"/>
            </a:endParaRPr>
          </a:p>
          <a:p>
            <a:pPr marL="483870" indent="-471170">
              <a:lnSpc>
                <a:spcPct val="100000"/>
              </a:lnSpc>
              <a:spcBef>
                <a:spcPts val="1240"/>
              </a:spcBef>
              <a:buClr>
                <a:srgbClr val="000000"/>
              </a:buClr>
              <a:buFont typeface="Arial"/>
              <a:buChar char="•"/>
              <a:tabLst>
                <a:tab pos="483234" algn="l"/>
                <a:tab pos="484505" algn="l"/>
              </a:tabLst>
            </a:pPr>
            <a:r>
              <a:rPr sz="3000" b="1" u="heavy" spc="-245" dirty="0">
                <a:solidFill>
                  <a:srgbClr val="0462C1"/>
                </a:solidFill>
                <a:latin typeface="Arial"/>
                <a:cs typeface="Arial"/>
              </a:rPr>
              <a:t>Grammar </a:t>
            </a:r>
            <a:r>
              <a:rPr sz="3000" b="1" u="heavy" spc="-360" dirty="0">
                <a:solidFill>
                  <a:srgbClr val="0462C1"/>
                </a:solidFill>
                <a:latin typeface="Arial"/>
                <a:cs typeface="Arial"/>
              </a:rPr>
              <a:t>Check</a:t>
            </a:r>
            <a:endParaRPr sz="3000" dirty="0">
              <a:latin typeface="Arial"/>
              <a:cs typeface="Arial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381614" y="5636410"/>
            <a:ext cx="10361295" cy="0"/>
          </a:xfrm>
          <a:custGeom>
            <a:avLst/>
            <a:gdLst/>
            <a:ahLst/>
            <a:cxnLst/>
            <a:rect l="l" t="t" r="r" b="b"/>
            <a:pathLst>
              <a:path w="10361295">
                <a:moveTo>
                  <a:pt x="0" y="0"/>
                </a:moveTo>
                <a:lnTo>
                  <a:pt x="10361170" y="0"/>
                </a:lnTo>
              </a:path>
            </a:pathLst>
          </a:custGeom>
          <a:ln w="31414">
            <a:solidFill>
              <a:srgbClr val="002855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4938" y="1311216"/>
            <a:ext cx="278765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434" dirty="0"/>
              <a:t>Turn </a:t>
            </a:r>
            <a:r>
              <a:rPr spc="-50" dirty="0"/>
              <a:t>it </a:t>
            </a:r>
            <a:r>
              <a:rPr spc="-265" dirty="0"/>
              <a:t>in</a:t>
            </a:r>
            <a:r>
              <a:rPr spc="-355" dirty="0"/>
              <a:t> </a:t>
            </a:r>
            <a:r>
              <a:rPr spc="-735" dirty="0"/>
              <a:t>?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44938" y="2799243"/>
            <a:ext cx="7702550" cy="5923416"/>
          </a:xfrm>
          <a:prstGeom prst="rect">
            <a:avLst/>
          </a:prstGeom>
        </p:spPr>
        <p:txBody>
          <a:bodyPr vert="horz" wrap="square" lIns="0" tIns="222250" rIns="0" bIns="0" rtlCol="0">
            <a:spAutoFit/>
          </a:bodyPr>
          <a:lstStyle/>
          <a:p>
            <a:pPr marL="483870" indent="-471170">
              <a:lnSpc>
                <a:spcPct val="100000"/>
              </a:lnSpc>
              <a:spcBef>
                <a:spcPts val="1750"/>
              </a:spcBef>
              <a:buClr>
                <a:srgbClr val="000000"/>
              </a:buClr>
              <a:buChar char="•"/>
              <a:tabLst>
                <a:tab pos="483234" algn="l"/>
                <a:tab pos="484505" algn="l"/>
              </a:tabLst>
            </a:pPr>
            <a:r>
              <a:rPr sz="3300" u="heavy" spc="-60" dirty="0">
                <a:solidFill>
                  <a:srgbClr val="0462C1"/>
                </a:solidFill>
                <a:latin typeface="Arial"/>
                <a:cs typeface="Arial"/>
                <a:hlinkClick r:id="rId2"/>
              </a:rPr>
              <a:t>www.turnitin.com</a:t>
            </a:r>
            <a:endParaRPr sz="3300" dirty="0">
              <a:latin typeface="Arial"/>
              <a:cs typeface="Arial"/>
            </a:endParaRPr>
          </a:p>
          <a:p>
            <a:pPr marL="483870" marR="46355" indent="-471170">
              <a:lnSpc>
                <a:spcPct val="100000"/>
              </a:lnSpc>
              <a:spcBef>
                <a:spcPts val="1645"/>
              </a:spcBef>
              <a:buChar char="•"/>
              <a:tabLst>
                <a:tab pos="483234" algn="l"/>
                <a:tab pos="484505" algn="l"/>
              </a:tabLst>
            </a:pPr>
            <a:r>
              <a:rPr sz="3300" spc="-200" dirty="0">
                <a:latin typeface="Arial"/>
                <a:cs typeface="Arial"/>
              </a:rPr>
              <a:t>Turn </a:t>
            </a:r>
            <a:r>
              <a:rPr sz="3300" spc="100" dirty="0">
                <a:latin typeface="Arial"/>
                <a:cs typeface="Arial"/>
              </a:rPr>
              <a:t>it </a:t>
            </a:r>
            <a:r>
              <a:rPr sz="3300" spc="-45" dirty="0">
                <a:latin typeface="Arial"/>
                <a:cs typeface="Arial"/>
              </a:rPr>
              <a:t>in </a:t>
            </a:r>
            <a:r>
              <a:rPr sz="3300" spc="-170" dirty="0">
                <a:latin typeface="Arial"/>
                <a:cs typeface="Arial"/>
              </a:rPr>
              <a:t>is </a:t>
            </a:r>
            <a:r>
              <a:rPr sz="3300" spc="-260" dirty="0">
                <a:latin typeface="Arial"/>
                <a:cs typeface="Arial"/>
              </a:rPr>
              <a:t>a </a:t>
            </a:r>
            <a:r>
              <a:rPr sz="3300" spc="-60" dirty="0">
                <a:solidFill>
                  <a:srgbClr val="FF0000"/>
                </a:solidFill>
                <a:latin typeface="Arial"/>
                <a:cs typeface="Arial"/>
              </a:rPr>
              <a:t>similarity </a:t>
            </a:r>
            <a:r>
              <a:rPr sz="3300" spc="-170" dirty="0">
                <a:solidFill>
                  <a:srgbClr val="FF0000"/>
                </a:solidFill>
                <a:latin typeface="Arial"/>
                <a:cs typeface="Arial"/>
              </a:rPr>
              <a:t>checking </a:t>
            </a:r>
            <a:r>
              <a:rPr sz="3300" spc="-135" dirty="0">
                <a:solidFill>
                  <a:srgbClr val="FF0000"/>
                </a:solidFill>
                <a:latin typeface="Arial"/>
                <a:cs typeface="Arial"/>
              </a:rPr>
              <a:t>program </a:t>
            </a:r>
            <a:r>
              <a:rPr sz="3300" spc="-135" dirty="0">
                <a:latin typeface="Arial"/>
                <a:cs typeface="Arial"/>
              </a:rPr>
              <a:t> </a:t>
            </a:r>
            <a:r>
              <a:rPr sz="3300" spc="25" dirty="0">
                <a:latin typeface="Arial"/>
                <a:cs typeface="Arial"/>
              </a:rPr>
              <a:t>to </a:t>
            </a:r>
            <a:r>
              <a:rPr sz="3300" spc="-195" dirty="0">
                <a:solidFill>
                  <a:srgbClr val="FF0000"/>
                </a:solidFill>
                <a:latin typeface="Arial"/>
                <a:cs typeface="Arial"/>
              </a:rPr>
              <a:t>check </a:t>
            </a:r>
            <a:r>
              <a:rPr sz="3300" spc="-60" dirty="0">
                <a:solidFill>
                  <a:srgbClr val="FF0000"/>
                </a:solidFill>
                <a:latin typeface="Arial"/>
                <a:cs typeface="Arial"/>
              </a:rPr>
              <a:t>originality </a:t>
            </a:r>
            <a:r>
              <a:rPr sz="3300" spc="-10" dirty="0">
                <a:latin typeface="Arial"/>
                <a:cs typeface="Arial"/>
              </a:rPr>
              <a:t>of </a:t>
            </a:r>
            <a:r>
              <a:rPr sz="3300" spc="-95" dirty="0">
                <a:latin typeface="Arial"/>
                <a:cs typeface="Arial"/>
              </a:rPr>
              <a:t>students’</a:t>
            </a:r>
            <a:r>
              <a:rPr sz="3300" spc="-675" dirty="0">
                <a:latin typeface="Arial"/>
                <a:cs typeface="Arial"/>
              </a:rPr>
              <a:t> </a:t>
            </a:r>
            <a:r>
              <a:rPr sz="3300" spc="-135" dirty="0">
                <a:latin typeface="Arial"/>
                <a:cs typeface="Arial"/>
              </a:rPr>
              <a:t>works </a:t>
            </a:r>
            <a:r>
              <a:rPr sz="3300" spc="-160" dirty="0">
                <a:latin typeface="Arial"/>
                <a:cs typeface="Arial"/>
              </a:rPr>
              <a:t>and </a:t>
            </a:r>
            <a:r>
              <a:rPr sz="3300" spc="-16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300" spc="-95" dirty="0">
                <a:solidFill>
                  <a:srgbClr val="FF0000"/>
                </a:solidFill>
                <a:latin typeface="Arial"/>
                <a:cs typeface="Arial"/>
              </a:rPr>
              <a:t>prevent</a:t>
            </a:r>
            <a:r>
              <a:rPr sz="3300" spc="-22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300" spc="-130" dirty="0">
                <a:solidFill>
                  <a:srgbClr val="FF0000"/>
                </a:solidFill>
                <a:latin typeface="Arial"/>
                <a:cs typeface="Arial"/>
              </a:rPr>
              <a:t>plagiarism</a:t>
            </a:r>
            <a:r>
              <a:rPr sz="3300" spc="-130" dirty="0">
                <a:latin typeface="Arial"/>
                <a:cs typeface="Arial"/>
              </a:rPr>
              <a:t>.</a:t>
            </a:r>
            <a:endParaRPr sz="3300" dirty="0">
              <a:latin typeface="Arial"/>
              <a:cs typeface="Arial"/>
            </a:endParaRPr>
          </a:p>
          <a:p>
            <a:pPr marL="483870" marR="5080" indent="-471170">
              <a:lnSpc>
                <a:spcPct val="100000"/>
              </a:lnSpc>
              <a:spcBef>
                <a:spcPts val="1635"/>
              </a:spcBef>
              <a:buChar char="•"/>
              <a:tabLst>
                <a:tab pos="483234" algn="l"/>
                <a:tab pos="484505" algn="l"/>
              </a:tabLst>
            </a:pPr>
            <a:r>
              <a:rPr sz="3300" spc="50" dirty="0">
                <a:latin typeface="Arial"/>
                <a:cs typeface="Arial"/>
              </a:rPr>
              <a:t>It </a:t>
            </a:r>
            <a:r>
              <a:rPr sz="3300" spc="-180" dirty="0">
                <a:solidFill>
                  <a:srgbClr val="FF0000"/>
                </a:solidFill>
                <a:latin typeface="Arial"/>
                <a:cs typeface="Arial"/>
              </a:rPr>
              <a:t>compares </a:t>
            </a:r>
            <a:r>
              <a:rPr sz="3300" spc="-180" dirty="0">
                <a:latin typeface="Arial"/>
                <a:cs typeface="Arial"/>
              </a:rPr>
              <a:t>papers </a:t>
            </a:r>
            <a:r>
              <a:rPr sz="3300" spc="-170" dirty="0">
                <a:latin typeface="Arial"/>
                <a:cs typeface="Arial"/>
              </a:rPr>
              <a:t>against </a:t>
            </a:r>
            <a:r>
              <a:rPr sz="3300" spc="-50" dirty="0">
                <a:latin typeface="Arial"/>
                <a:cs typeface="Arial"/>
              </a:rPr>
              <a:t>Internet</a:t>
            </a:r>
            <a:r>
              <a:rPr sz="3300" spc="-365" dirty="0">
                <a:latin typeface="Arial"/>
                <a:cs typeface="Arial"/>
              </a:rPr>
              <a:t> </a:t>
            </a:r>
            <a:r>
              <a:rPr sz="3300" spc="-225" dirty="0">
                <a:latin typeface="Arial"/>
                <a:cs typeface="Arial"/>
              </a:rPr>
              <a:t>pages,  </a:t>
            </a:r>
            <a:r>
              <a:rPr sz="3300" spc="-110" dirty="0">
                <a:latin typeface="Arial"/>
                <a:cs typeface="Arial"/>
              </a:rPr>
              <a:t>subscription </a:t>
            </a:r>
            <a:r>
              <a:rPr sz="3300" spc="-80" dirty="0">
                <a:latin typeface="Arial"/>
                <a:cs typeface="Arial"/>
              </a:rPr>
              <a:t>repository </a:t>
            </a:r>
            <a:r>
              <a:rPr sz="3300" spc="-10" dirty="0">
                <a:latin typeface="Arial"/>
                <a:cs typeface="Arial"/>
              </a:rPr>
              <a:t>of </a:t>
            </a:r>
            <a:r>
              <a:rPr sz="3300" spc="-120" dirty="0">
                <a:latin typeface="Arial"/>
                <a:cs typeface="Arial"/>
              </a:rPr>
              <a:t>periodicals,  </a:t>
            </a:r>
            <a:r>
              <a:rPr sz="3300" spc="-105" dirty="0">
                <a:latin typeface="Arial"/>
                <a:cs typeface="Arial"/>
              </a:rPr>
              <a:t>journals, publications </a:t>
            </a:r>
            <a:r>
              <a:rPr sz="3300" spc="-160" dirty="0">
                <a:latin typeface="Arial"/>
                <a:cs typeface="Arial"/>
              </a:rPr>
              <a:t>and </a:t>
            </a:r>
            <a:r>
              <a:rPr sz="3300" spc="-80" dirty="0">
                <a:latin typeface="Arial"/>
                <a:cs typeface="Arial"/>
              </a:rPr>
              <a:t>repository </a:t>
            </a:r>
            <a:r>
              <a:rPr sz="3300" spc="-10" dirty="0">
                <a:latin typeface="Arial"/>
                <a:cs typeface="Arial"/>
              </a:rPr>
              <a:t>of  </a:t>
            </a:r>
            <a:r>
              <a:rPr sz="3300" spc="-120" dirty="0">
                <a:latin typeface="Arial"/>
                <a:cs typeface="Arial"/>
              </a:rPr>
              <a:t>previously </a:t>
            </a:r>
            <a:r>
              <a:rPr sz="3300" spc="-80" dirty="0">
                <a:latin typeface="Arial"/>
                <a:cs typeface="Arial"/>
              </a:rPr>
              <a:t>submitted</a:t>
            </a:r>
            <a:r>
              <a:rPr sz="3300" spc="-280" dirty="0">
                <a:latin typeface="Arial"/>
                <a:cs typeface="Arial"/>
              </a:rPr>
              <a:t> </a:t>
            </a:r>
            <a:r>
              <a:rPr sz="3300" spc="-165" dirty="0">
                <a:latin typeface="Arial"/>
                <a:cs typeface="Arial"/>
              </a:rPr>
              <a:t>papers.</a:t>
            </a:r>
            <a:endParaRPr sz="3300" dirty="0">
              <a:latin typeface="Arial"/>
              <a:cs typeface="Arial"/>
            </a:endParaRPr>
          </a:p>
          <a:p>
            <a:pPr marL="483870" indent="-471170">
              <a:lnSpc>
                <a:spcPts val="3960"/>
              </a:lnSpc>
              <a:spcBef>
                <a:spcPts val="1645"/>
              </a:spcBef>
              <a:buChar char="•"/>
              <a:tabLst>
                <a:tab pos="483234" algn="l"/>
                <a:tab pos="484505" algn="l"/>
              </a:tabLst>
            </a:pPr>
            <a:r>
              <a:rPr sz="3300" spc="-185" dirty="0">
                <a:latin typeface="Arial"/>
                <a:cs typeface="Arial"/>
              </a:rPr>
              <a:t>Related </a:t>
            </a:r>
            <a:r>
              <a:rPr sz="3300" spc="-55" dirty="0">
                <a:latin typeface="Arial"/>
                <a:cs typeface="Arial"/>
              </a:rPr>
              <a:t>information </a:t>
            </a:r>
            <a:r>
              <a:rPr sz="3300" spc="-160" dirty="0">
                <a:latin typeface="Arial"/>
                <a:cs typeface="Arial"/>
              </a:rPr>
              <a:t>and</a:t>
            </a:r>
            <a:r>
              <a:rPr sz="3300" spc="-270" dirty="0">
                <a:latin typeface="Arial"/>
                <a:cs typeface="Arial"/>
              </a:rPr>
              <a:t> </a:t>
            </a:r>
            <a:r>
              <a:rPr sz="3300" spc="-175" dirty="0">
                <a:latin typeface="Arial"/>
                <a:cs typeface="Arial"/>
              </a:rPr>
              <a:t>guides</a:t>
            </a:r>
            <a:endParaRPr sz="3300" dirty="0">
              <a:latin typeface="Arial"/>
              <a:cs typeface="Arial"/>
            </a:endParaRPr>
          </a:p>
          <a:p>
            <a:pPr marL="671830">
              <a:lnSpc>
                <a:spcPct val="100000"/>
              </a:lnSpc>
              <a:spcBef>
                <a:spcPts val="20"/>
              </a:spcBef>
            </a:pPr>
            <a:r>
              <a:rPr sz="3300" spc="-320" dirty="0" smtClean="0">
                <a:latin typeface="Arial"/>
                <a:cs typeface="Arial"/>
              </a:rPr>
              <a:t>→ </a:t>
            </a:r>
            <a:r>
              <a:rPr lang="en-US" sz="3300" u="heavy" spc="-170" dirty="0" smtClean="0">
                <a:solidFill>
                  <a:srgbClr val="0462C1"/>
                </a:solidFill>
                <a:latin typeface="Arial"/>
                <a:cs typeface="Arial"/>
              </a:rPr>
              <a:t>https://grad.ajou.ac.kr/gs/turnitin.jsp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920473" y="965132"/>
            <a:ext cx="229235" cy="4286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50" b="1" spc="-5" dirty="0">
                <a:solidFill>
                  <a:srgbClr val="FFFFFF"/>
                </a:solidFill>
                <a:latin typeface="Nanum Gothic"/>
                <a:cs typeface="Nanum Gothic"/>
              </a:rPr>
              <a:t>2</a:t>
            </a:r>
            <a:endParaRPr sz="2650">
              <a:latin typeface="Nanum Gothic"/>
              <a:cs typeface="Nanum Gothi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0302738" y="3010777"/>
            <a:ext cx="8419118" cy="473606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628793" y="8367672"/>
            <a:ext cx="7766050" cy="9829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95"/>
              </a:spcBef>
            </a:pPr>
            <a:r>
              <a:rPr sz="3300" b="1" spc="-295" dirty="0">
                <a:latin typeface="Arial"/>
                <a:cs typeface="Arial"/>
              </a:rPr>
              <a:t>Turn </a:t>
            </a:r>
            <a:r>
              <a:rPr sz="3300" b="1" spc="-35" dirty="0">
                <a:latin typeface="Arial"/>
                <a:cs typeface="Arial"/>
              </a:rPr>
              <a:t>it </a:t>
            </a:r>
            <a:r>
              <a:rPr sz="3300" b="1" spc="-180" dirty="0">
                <a:latin typeface="Arial"/>
                <a:cs typeface="Arial"/>
              </a:rPr>
              <a:t>in </a:t>
            </a:r>
            <a:r>
              <a:rPr sz="3300" b="1" spc="-280" dirty="0">
                <a:latin typeface="Arial"/>
                <a:cs typeface="Arial"/>
              </a:rPr>
              <a:t>Quick </a:t>
            </a:r>
            <a:r>
              <a:rPr sz="3300" b="1" spc="-185" dirty="0">
                <a:latin typeface="Arial"/>
                <a:cs typeface="Arial"/>
              </a:rPr>
              <a:t>Start </a:t>
            </a:r>
            <a:r>
              <a:rPr sz="3300" b="1" spc="-265" dirty="0">
                <a:latin typeface="Arial"/>
                <a:cs typeface="Arial"/>
              </a:rPr>
              <a:t>Training </a:t>
            </a:r>
            <a:r>
              <a:rPr sz="3300" b="1" spc="-210" dirty="0">
                <a:latin typeface="Arial"/>
                <a:cs typeface="Arial"/>
              </a:rPr>
              <a:t>Video</a:t>
            </a:r>
            <a:r>
              <a:rPr sz="3300" b="1" spc="25" dirty="0">
                <a:latin typeface="Arial"/>
                <a:cs typeface="Arial"/>
              </a:rPr>
              <a:t> </a:t>
            </a:r>
            <a:r>
              <a:rPr sz="3300" b="1" spc="-270" dirty="0">
                <a:latin typeface="Arial"/>
                <a:cs typeface="Arial"/>
              </a:rPr>
              <a:t>(English)</a:t>
            </a:r>
            <a:endParaRPr sz="3300" dirty="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  <a:spcBef>
                <a:spcPts val="40"/>
              </a:spcBef>
            </a:pPr>
            <a:r>
              <a:rPr lang="en-US" sz="2950" spc="-114" dirty="0" smtClean="0">
                <a:latin typeface="Arial"/>
                <a:cs typeface="Arial"/>
              </a:rPr>
              <a:t>https://</a:t>
            </a:r>
            <a:r>
              <a:rPr lang="en-US" sz="2950" spc="-114" dirty="0" err="1" smtClean="0">
                <a:latin typeface="Arial"/>
                <a:cs typeface="Arial"/>
              </a:rPr>
              <a:t>youtu.be</a:t>
            </a:r>
            <a:r>
              <a:rPr lang="en-US" sz="2950" spc="-114" dirty="0" smtClean="0">
                <a:latin typeface="Arial"/>
                <a:cs typeface="Arial"/>
              </a:rPr>
              <a:t>/AC3GB-FOMvY</a:t>
            </a:r>
            <a:endParaRPr sz="2950" dirty="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250422" y="10477793"/>
            <a:ext cx="2326627" cy="7394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55650" y="10455275"/>
            <a:ext cx="18939388" cy="7394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4938" y="1307447"/>
            <a:ext cx="859663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50" dirty="0"/>
              <a:t>Create </a:t>
            </a:r>
            <a:r>
              <a:rPr spc="-340" dirty="0"/>
              <a:t>an </a:t>
            </a:r>
            <a:r>
              <a:rPr spc="-420" dirty="0"/>
              <a:t>Account:</a:t>
            </a:r>
            <a:r>
              <a:rPr spc="-105" dirty="0"/>
              <a:t> </a:t>
            </a:r>
            <a:r>
              <a:rPr spc="-425" dirty="0">
                <a:solidFill>
                  <a:srgbClr val="FF0000"/>
                </a:solidFill>
              </a:rPr>
              <a:t>Self-Checking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44938" y="2799243"/>
            <a:ext cx="11981180" cy="4197303"/>
          </a:xfrm>
          <a:prstGeom prst="rect">
            <a:avLst/>
          </a:prstGeom>
        </p:spPr>
        <p:txBody>
          <a:bodyPr vert="horz" wrap="square" lIns="0" tIns="2222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50"/>
              </a:spcBef>
              <a:tabLst>
                <a:tab pos="625475" algn="l"/>
              </a:tabLst>
            </a:pPr>
            <a:r>
              <a:rPr sz="3300" spc="-5" dirty="0">
                <a:latin typeface="Nanum Gothic"/>
                <a:cs typeface="Nanum Gothic"/>
              </a:rPr>
              <a:t>①	</a:t>
            </a:r>
            <a:r>
              <a:rPr sz="3300" spc="-200" dirty="0">
                <a:latin typeface="Arial"/>
                <a:cs typeface="Arial"/>
              </a:rPr>
              <a:t>Turn </a:t>
            </a:r>
            <a:r>
              <a:rPr sz="3300" spc="100" dirty="0">
                <a:latin typeface="Arial"/>
                <a:cs typeface="Arial"/>
              </a:rPr>
              <a:t>it </a:t>
            </a:r>
            <a:r>
              <a:rPr sz="3300" spc="-45" dirty="0">
                <a:latin typeface="Arial"/>
                <a:cs typeface="Arial"/>
              </a:rPr>
              <a:t>in </a:t>
            </a:r>
            <a:r>
              <a:rPr sz="3300" spc="-65" dirty="0">
                <a:latin typeface="Arial"/>
                <a:cs typeface="Arial"/>
              </a:rPr>
              <a:t>(</a:t>
            </a:r>
            <a:r>
              <a:rPr sz="3300" u="heavy" spc="-65" dirty="0">
                <a:solidFill>
                  <a:srgbClr val="0462C1"/>
                </a:solidFill>
                <a:latin typeface="Arial"/>
                <a:cs typeface="Arial"/>
              </a:rPr>
              <a:t>www.turnitin.com</a:t>
            </a:r>
            <a:r>
              <a:rPr sz="3300" spc="-65" dirty="0">
                <a:latin typeface="Arial"/>
                <a:cs typeface="Arial"/>
              </a:rPr>
              <a:t>) </a:t>
            </a:r>
            <a:r>
              <a:rPr sz="3300" spc="-320" dirty="0">
                <a:latin typeface="Arial"/>
                <a:cs typeface="Arial"/>
              </a:rPr>
              <a:t>→ </a:t>
            </a:r>
            <a:r>
              <a:rPr sz="3300" u="heavy" spc="-195" dirty="0">
                <a:solidFill>
                  <a:srgbClr val="0462C1"/>
                </a:solidFill>
                <a:latin typeface="Arial"/>
                <a:cs typeface="Arial"/>
              </a:rPr>
              <a:t>Create</a:t>
            </a:r>
            <a:r>
              <a:rPr sz="3300" u="heavy" spc="-425" dirty="0">
                <a:solidFill>
                  <a:srgbClr val="0462C1"/>
                </a:solidFill>
                <a:latin typeface="Arial"/>
                <a:cs typeface="Arial"/>
              </a:rPr>
              <a:t> </a:t>
            </a:r>
            <a:r>
              <a:rPr sz="3300" u="heavy" spc="-145" dirty="0">
                <a:solidFill>
                  <a:srgbClr val="0462C1"/>
                </a:solidFill>
                <a:latin typeface="Arial"/>
                <a:cs typeface="Arial"/>
              </a:rPr>
              <a:t>Account</a:t>
            </a:r>
            <a:endParaRPr sz="33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45"/>
              </a:spcBef>
              <a:tabLst>
                <a:tab pos="625475" algn="l"/>
              </a:tabLst>
            </a:pPr>
            <a:r>
              <a:rPr sz="3300" spc="-5" dirty="0">
                <a:latin typeface="Nanum Gothic"/>
                <a:cs typeface="Nanum Gothic"/>
              </a:rPr>
              <a:t>②	</a:t>
            </a:r>
            <a:r>
              <a:rPr sz="3300" spc="-195" dirty="0">
                <a:latin typeface="Arial"/>
                <a:cs typeface="Arial"/>
              </a:rPr>
              <a:t>Create </a:t>
            </a:r>
            <a:r>
              <a:rPr sz="3300" spc="-260" dirty="0">
                <a:latin typeface="Arial"/>
                <a:cs typeface="Arial"/>
              </a:rPr>
              <a:t>a </a:t>
            </a:r>
            <a:r>
              <a:rPr sz="3300" spc="-170" dirty="0">
                <a:latin typeface="Arial"/>
                <a:cs typeface="Arial"/>
              </a:rPr>
              <a:t>New </a:t>
            </a:r>
            <a:r>
              <a:rPr sz="3300" spc="-145" dirty="0">
                <a:latin typeface="Arial"/>
                <a:cs typeface="Arial"/>
              </a:rPr>
              <a:t>Account </a:t>
            </a:r>
            <a:r>
              <a:rPr sz="3300" spc="-320" dirty="0">
                <a:latin typeface="Arial"/>
                <a:cs typeface="Arial"/>
              </a:rPr>
              <a:t>→</a:t>
            </a:r>
            <a:r>
              <a:rPr sz="3300" spc="-150" dirty="0">
                <a:latin typeface="Arial"/>
                <a:cs typeface="Arial"/>
              </a:rPr>
              <a:t> </a:t>
            </a:r>
            <a:r>
              <a:rPr sz="3300" u="heavy" spc="-125" dirty="0">
                <a:solidFill>
                  <a:srgbClr val="0462C1"/>
                </a:solidFill>
                <a:latin typeface="Arial"/>
                <a:cs typeface="Arial"/>
              </a:rPr>
              <a:t>Student</a:t>
            </a:r>
            <a:endParaRPr sz="3300" dirty="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635"/>
              </a:spcBef>
              <a:tabLst>
                <a:tab pos="625475" algn="l"/>
              </a:tabLst>
            </a:pPr>
            <a:r>
              <a:rPr sz="3300" spc="-5" dirty="0">
                <a:latin typeface="Nanum Gothic"/>
                <a:cs typeface="Nanum Gothic"/>
              </a:rPr>
              <a:t>③	</a:t>
            </a:r>
            <a:r>
              <a:rPr sz="3300" spc="-150" dirty="0">
                <a:latin typeface="Arial"/>
                <a:cs typeface="Arial"/>
              </a:rPr>
              <a:t>Enter </a:t>
            </a:r>
            <a:r>
              <a:rPr sz="3300" spc="-260" dirty="0">
                <a:latin typeface="Arial"/>
                <a:cs typeface="Arial"/>
              </a:rPr>
              <a:t>a </a:t>
            </a:r>
            <a:r>
              <a:rPr sz="3300" spc="-155" dirty="0">
                <a:latin typeface="Arial"/>
                <a:cs typeface="Arial"/>
              </a:rPr>
              <a:t>given </a:t>
            </a:r>
            <a:r>
              <a:rPr sz="3300" spc="-320" dirty="0">
                <a:solidFill>
                  <a:srgbClr val="FF0000"/>
                </a:solidFill>
                <a:latin typeface="Arial"/>
                <a:cs typeface="Arial"/>
              </a:rPr>
              <a:t>Class </a:t>
            </a:r>
            <a:r>
              <a:rPr sz="3300" spc="-225" dirty="0">
                <a:solidFill>
                  <a:srgbClr val="FF0000"/>
                </a:solidFill>
                <a:latin typeface="Arial"/>
                <a:cs typeface="Arial"/>
              </a:rPr>
              <a:t>ID </a:t>
            </a:r>
            <a:r>
              <a:rPr sz="3300" spc="-160" dirty="0">
                <a:latin typeface="Arial"/>
                <a:cs typeface="Arial"/>
              </a:rPr>
              <a:t>and </a:t>
            </a:r>
            <a:r>
              <a:rPr sz="3300" spc="-90" dirty="0">
                <a:latin typeface="Arial"/>
                <a:cs typeface="Arial"/>
              </a:rPr>
              <a:t>your</a:t>
            </a:r>
            <a:r>
              <a:rPr sz="3300" spc="15" dirty="0">
                <a:latin typeface="Arial"/>
                <a:cs typeface="Arial"/>
              </a:rPr>
              <a:t> </a:t>
            </a:r>
            <a:r>
              <a:rPr sz="3300" spc="-50" dirty="0">
                <a:latin typeface="Arial"/>
                <a:cs typeface="Arial"/>
              </a:rPr>
              <a:t>information</a:t>
            </a:r>
            <a:endParaRPr sz="33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3450" dirty="0">
              <a:latin typeface="Times New Roman"/>
              <a:cs typeface="Times New Roman"/>
            </a:endParaRPr>
          </a:p>
          <a:p>
            <a:pPr marL="625475">
              <a:lnSpc>
                <a:spcPts val="3940"/>
              </a:lnSpc>
              <a:spcBef>
                <a:spcPts val="5"/>
              </a:spcBef>
            </a:pPr>
            <a:r>
              <a:rPr sz="3300" spc="-665" dirty="0">
                <a:solidFill>
                  <a:srgbClr val="FF0000"/>
                </a:solidFill>
                <a:latin typeface="Arial Unicode MS"/>
                <a:cs typeface="Arial Unicode MS"/>
              </a:rPr>
              <a:t>※   </a:t>
            </a:r>
            <a:r>
              <a:rPr sz="3300" spc="-325" dirty="0">
                <a:solidFill>
                  <a:srgbClr val="FF0000"/>
                </a:solidFill>
                <a:latin typeface="Arial"/>
                <a:cs typeface="Arial"/>
              </a:rPr>
              <a:t>Class </a:t>
            </a:r>
            <a:r>
              <a:rPr sz="3300" spc="-225" dirty="0">
                <a:solidFill>
                  <a:srgbClr val="FF0000"/>
                </a:solidFill>
                <a:latin typeface="Arial"/>
                <a:cs typeface="Arial"/>
              </a:rPr>
              <a:t>ID </a:t>
            </a:r>
            <a:r>
              <a:rPr sz="3300" spc="40" dirty="0">
                <a:solidFill>
                  <a:srgbClr val="FF0000"/>
                </a:solidFill>
                <a:latin typeface="Arial"/>
                <a:cs typeface="Arial"/>
              </a:rPr>
              <a:t>&amp; </a:t>
            </a:r>
            <a:r>
              <a:rPr sz="3300" spc="-65" dirty="0">
                <a:solidFill>
                  <a:srgbClr val="FF0000"/>
                </a:solidFill>
                <a:latin typeface="Arial"/>
                <a:cs typeface="Arial"/>
              </a:rPr>
              <a:t>enrollment </a:t>
            </a:r>
            <a:r>
              <a:rPr sz="3300" spc="-215" dirty="0">
                <a:solidFill>
                  <a:srgbClr val="FF0000"/>
                </a:solidFill>
                <a:latin typeface="Arial"/>
                <a:cs typeface="Arial"/>
              </a:rPr>
              <a:t>key </a:t>
            </a:r>
            <a:r>
              <a:rPr lang="en-US" sz="3300" spc="-215" dirty="0" smtClean="0">
                <a:solidFill>
                  <a:srgbClr val="FF0000"/>
                </a:solidFill>
                <a:latin typeface="Arial"/>
                <a:cs typeface="Arial"/>
              </a:rPr>
              <a:t>will be provided after sending requset to ‘</a:t>
            </a:r>
            <a:r>
              <a:rPr lang="en-US" sz="3600" u="sng" dirty="0">
                <a:hlinkClick r:id="rId2"/>
              </a:rPr>
              <a:t>thesis@ajou.ac.kr</a:t>
            </a:r>
            <a:r>
              <a:rPr lang="en-US" sz="3600" dirty="0"/>
              <a:t> </a:t>
            </a:r>
            <a:r>
              <a:rPr lang="en-US" sz="3600" dirty="0" smtClean="0"/>
              <a:t>’</a:t>
            </a:r>
            <a:endParaRPr sz="3300" dirty="0">
              <a:latin typeface="Arial"/>
              <a:cs typeface="Arial"/>
            </a:endParaRPr>
          </a:p>
          <a:p>
            <a:pPr marL="625475">
              <a:lnSpc>
                <a:spcPct val="100000"/>
              </a:lnSpc>
              <a:spcBef>
                <a:spcPts val="35"/>
              </a:spcBef>
            </a:pPr>
            <a:r>
              <a:rPr sz="3300" spc="-665" dirty="0" smtClean="0">
                <a:solidFill>
                  <a:srgbClr val="FF0000"/>
                </a:solidFill>
                <a:latin typeface="Arial Unicode MS"/>
                <a:cs typeface="Arial Unicode MS"/>
              </a:rPr>
              <a:t>※   </a:t>
            </a:r>
            <a:r>
              <a:rPr sz="3300" spc="-105" dirty="0">
                <a:solidFill>
                  <a:srgbClr val="FF0000"/>
                </a:solidFill>
                <a:latin typeface="Arial"/>
                <a:cs typeface="Arial"/>
              </a:rPr>
              <a:t>e-mail </a:t>
            </a:r>
            <a:r>
              <a:rPr sz="3300" spc="-204" dirty="0">
                <a:solidFill>
                  <a:srgbClr val="FF0000"/>
                </a:solidFill>
                <a:latin typeface="Arial"/>
                <a:cs typeface="Arial"/>
              </a:rPr>
              <a:t>Address </a:t>
            </a:r>
            <a:r>
              <a:rPr sz="3300" spc="-195" dirty="0">
                <a:solidFill>
                  <a:srgbClr val="FF0000"/>
                </a:solidFill>
                <a:latin typeface="Arial"/>
                <a:cs typeface="Arial"/>
              </a:rPr>
              <a:t>(= </a:t>
            </a:r>
            <a:r>
              <a:rPr sz="3300" spc="0" dirty="0">
                <a:solidFill>
                  <a:srgbClr val="FF0000"/>
                </a:solidFill>
                <a:latin typeface="Arial"/>
                <a:cs typeface="Arial"/>
              </a:rPr>
              <a:t>turn </a:t>
            </a:r>
            <a:r>
              <a:rPr sz="3300" spc="100" dirty="0">
                <a:solidFill>
                  <a:srgbClr val="FF0000"/>
                </a:solidFill>
                <a:latin typeface="Arial"/>
                <a:cs typeface="Arial"/>
              </a:rPr>
              <a:t>it </a:t>
            </a:r>
            <a:r>
              <a:rPr sz="3300" spc="-50" dirty="0">
                <a:solidFill>
                  <a:srgbClr val="FF0000"/>
                </a:solidFill>
                <a:latin typeface="Arial"/>
                <a:cs typeface="Arial"/>
              </a:rPr>
              <a:t>in</a:t>
            </a:r>
            <a:r>
              <a:rPr sz="3300" spc="-66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300" spc="-125" dirty="0">
                <a:solidFill>
                  <a:srgbClr val="FF0000"/>
                </a:solidFill>
                <a:latin typeface="Arial"/>
                <a:cs typeface="Arial"/>
              </a:rPr>
              <a:t>account): </a:t>
            </a:r>
            <a:r>
              <a:rPr sz="3300" spc="-150" dirty="0">
                <a:solidFill>
                  <a:srgbClr val="FF0000"/>
                </a:solidFill>
                <a:latin typeface="Arial"/>
                <a:cs typeface="Arial"/>
              </a:rPr>
              <a:t>Enter </a:t>
            </a:r>
            <a:r>
              <a:rPr sz="3300" spc="-90" dirty="0">
                <a:solidFill>
                  <a:srgbClr val="FF0000"/>
                </a:solidFill>
                <a:latin typeface="Arial"/>
                <a:cs typeface="Arial"/>
              </a:rPr>
              <a:t>your </a:t>
            </a:r>
            <a:r>
              <a:rPr lang="en-US" sz="3300" spc="-345" dirty="0" smtClean="0">
                <a:solidFill>
                  <a:srgbClr val="FF0000"/>
                </a:solidFill>
                <a:latin typeface="Arial"/>
                <a:cs typeface="Arial"/>
              </a:rPr>
              <a:t>Ajou</a:t>
            </a:r>
            <a:r>
              <a:rPr lang="en-US" sz="3300" spc="-105" dirty="0">
                <a:solidFill>
                  <a:srgbClr val="FF0000"/>
                </a:solidFill>
                <a:latin typeface="Arial"/>
                <a:cs typeface="Arial"/>
              </a:rPr>
              <a:t> e</a:t>
            </a:r>
            <a:r>
              <a:rPr sz="3300" spc="-105" dirty="0" smtClean="0">
                <a:solidFill>
                  <a:srgbClr val="FF0000"/>
                </a:solidFill>
                <a:latin typeface="Arial"/>
                <a:cs typeface="Arial"/>
              </a:rPr>
              <a:t>-mail</a:t>
            </a:r>
            <a:endParaRPr sz="330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920473" y="965132"/>
            <a:ext cx="229235" cy="4286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50" b="1" spc="-5" dirty="0">
                <a:solidFill>
                  <a:srgbClr val="FFFFFF"/>
                </a:solidFill>
                <a:latin typeface="Nanum Gothic"/>
                <a:cs typeface="Nanum Gothic"/>
              </a:rPr>
              <a:t>3</a:t>
            </a:r>
            <a:endParaRPr sz="2650" dirty="0">
              <a:latin typeface="Nanum Gothic"/>
              <a:cs typeface="Nanum Gothic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769655" y="2642597"/>
            <a:ext cx="4952200" cy="740254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3035601" y="7611133"/>
            <a:ext cx="5436235" cy="1423035"/>
          </a:xfrm>
          <a:custGeom>
            <a:avLst/>
            <a:gdLst/>
            <a:ahLst/>
            <a:cxnLst/>
            <a:rect l="l" t="t" r="r" b="b"/>
            <a:pathLst>
              <a:path w="5436234" h="1423034">
                <a:moveTo>
                  <a:pt x="773009" y="160214"/>
                </a:moveTo>
                <a:lnTo>
                  <a:pt x="781176" y="109574"/>
                </a:lnTo>
                <a:lnTo>
                  <a:pt x="803921" y="65593"/>
                </a:lnTo>
                <a:lnTo>
                  <a:pt x="838602" y="30911"/>
                </a:lnTo>
                <a:lnTo>
                  <a:pt x="882583" y="8167"/>
                </a:lnTo>
                <a:lnTo>
                  <a:pt x="933223" y="0"/>
                </a:lnTo>
                <a:lnTo>
                  <a:pt x="1550206" y="0"/>
                </a:lnTo>
                <a:lnTo>
                  <a:pt x="2716003" y="0"/>
                </a:lnTo>
                <a:lnTo>
                  <a:pt x="5275980" y="0"/>
                </a:lnTo>
                <a:lnTo>
                  <a:pt x="5326621" y="8167"/>
                </a:lnTo>
                <a:lnTo>
                  <a:pt x="5370601" y="30911"/>
                </a:lnTo>
                <a:lnTo>
                  <a:pt x="5405283" y="65593"/>
                </a:lnTo>
                <a:lnTo>
                  <a:pt x="5428027" y="109574"/>
                </a:lnTo>
                <a:lnTo>
                  <a:pt x="5436195" y="160214"/>
                </a:lnTo>
                <a:lnTo>
                  <a:pt x="5436195" y="560750"/>
                </a:lnTo>
                <a:lnTo>
                  <a:pt x="5436195" y="801072"/>
                </a:lnTo>
                <a:lnTo>
                  <a:pt x="5428027" y="851713"/>
                </a:lnTo>
                <a:lnTo>
                  <a:pt x="5405283" y="895693"/>
                </a:lnTo>
                <a:lnTo>
                  <a:pt x="5370601" y="930375"/>
                </a:lnTo>
                <a:lnTo>
                  <a:pt x="5326621" y="953119"/>
                </a:lnTo>
                <a:lnTo>
                  <a:pt x="5275980" y="961287"/>
                </a:lnTo>
                <a:lnTo>
                  <a:pt x="2716003" y="961287"/>
                </a:lnTo>
                <a:lnTo>
                  <a:pt x="0" y="1422663"/>
                </a:lnTo>
                <a:lnTo>
                  <a:pt x="1550206" y="961287"/>
                </a:lnTo>
                <a:lnTo>
                  <a:pt x="933223" y="961287"/>
                </a:lnTo>
                <a:lnTo>
                  <a:pt x="882583" y="953119"/>
                </a:lnTo>
                <a:lnTo>
                  <a:pt x="838602" y="930375"/>
                </a:lnTo>
                <a:lnTo>
                  <a:pt x="803921" y="895693"/>
                </a:lnTo>
                <a:lnTo>
                  <a:pt x="781176" y="851713"/>
                </a:lnTo>
                <a:lnTo>
                  <a:pt x="773009" y="801072"/>
                </a:lnTo>
                <a:lnTo>
                  <a:pt x="773009" y="560750"/>
                </a:lnTo>
                <a:lnTo>
                  <a:pt x="773009" y="160214"/>
                </a:lnTo>
                <a:close/>
              </a:path>
            </a:pathLst>
          </a:custGeom>
          <a:ln w="62829">
            <a:solidFill>
              <a:srgbClr val="FFC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4881831" y="7560870"/>
            <a:ext cx="8554829" cy="248426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5134405" y="8572420"/>
            <a:ext cx="1052195" cy="556895"/>
          </a:xfrm>
          <a:custGeom>
            <a:avLst/>
            <a:gdLst/>
            <a:ahLst/>
            <a:cxnLst/>
            <a:rect l="l" t="t" r="r" b="b"/>
            <a:pathLst>
              <a:path w="1052195" h="556895">
                <a:moveTo>
                  <a:pt x="0" y="92777"/>
                </a:moveTo>
                <a:lnTo>
                  <a:pt x="7295" y="56678"/>
                </a:lnTo>
                <a:lnTo>
                  <a:pt x="27186" y="27186"/>
                </a:lnTo>
                <a:lnTo>
                  <a:pt x="56678" y="7295"/>
                </a:lnTo>
                <a:lnTo>
                  <a:pt x="92777" y="0"/>
                </a:lnTo>
                <a:lnTo>
                  <a:pt x="958983" y="0"/>
                </a:lnTo>
                <a:lnTo>
                  <a:pt x="995082" y="7295"/>
                </a:lnTo>
                <a:lnTo>
                  <a:pt x="1024574" y="27186"/>
                </a:lnTo>
                <a:lnTo>
                  <a:pt x="1044465" y="56678"/>
                </a:lnTo>
                <a:lnTo>
                  <a:pt x="1051761" y="92777"/>
                </a:lnTo>
                <a:lnTo>
                  <a:pt x="1051761" y="463889"/>
                </a:lnTo>
                <a:lnTo>
                  <a:pt x="1044465" y="499988"/>
                </a:lnTo>
                <a:lnTo>
                  <a:pt x="1024574" y="529480"/>
                </a:lnTo>
                <a:lnTo>
                  <a:pt x="995082" y="549371"/>
                </a:lnTo>
                <a:lnTo>
                  <a:pt x="958983" y="556667"/>
                </a:lnTo>
                <a:lnTo>
                  <a:pt x="92777" y="556667"/>
                </a:lnTo>
                <a:lnTo>
                  <a:pt x="56678" y="549371"/>
                </a:lnTo>
                <a:lnTo>
                  <a:pt x="27186" y="529480"/>
                </a:lnTo>
                <a:lnTo>
                  <a:pt x="7295" y="499988"/>
                </a:lnTo>
                <a:lnTo>
                  <a:pt x="0" y="463889"/>
                </a:lnTo>
                <a:lnTo>
                  <a:pt x="0" y="92777"/>
                </a:lnTo>
                <a:close/>
              </a:path>
            </a:pathLst>
          </a:custGeom>
          <a:ln w="6282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TextBox 8"/>
          <p:cNvSpPr txBox="1"/>
          <p:nvPr/>
        </p:nvSpPr>
        <p:spPr>
          <a:xfrm>
            <a:off x="755650" y="10455275"/>
            <a:ext cx="18939388" cy="7394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4938" y="1307447"/>
            <a:ext cx="4986655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40" dirty="0"/>
              <a:t>Submitting </a:t>
            </a:r>
            <a:r>
              <a:rPr spc="-315" dirty="0"/>
              <a:t>a</a:t>
            </a:r>
            <a:r>
              <a:rPr spc="-225" dirty="0"/>
              <a:t> </a:t>
            </a:r>
            <a:r>
              <a:rPr spc="-380" dirty="0"/>
              <a:t>Paper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44938" y="3009595"/>
            <a:ext cx="5221605" cy="527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25475" algn="l"/>
              </a:tabLst>
            </a:pPr>
            <a:r>
              <a:rPr sz="3300" spc="-5" dirty="0">
                <a:latin typeface="Nanum Gothic"/>
                <a:cs typeface="Nanum Gothic"/>
              </a:rPr>
              <a:t>①	</a:t>
            </a:r>
            <a:r>
              <a:rPr sz="3300" spc="-195" dirty="0">
                <a:latin typeface="Arial"/>
                <a:cs typeface="Arial"/>
              </a:rPr>
              <a:t>Select </a:t>
            </a:r>
            <a:r>
              <a:rPr sz="3300" spc="-260" dirty="0">
                <a:latin typeface="Arial"/>
                <a:cs typeface="Arial"/>
              </a:rPr>
              <a:t>a </a:t>
            </a:r>
            <a:r>
              <a:rPr sz="3300" spc="-245" dirty="0">
                <a:latin typeface="Arial"/>
                <a:cs typeface="Arial"/>
              </a:rPr>
              <a:t>class </a:t>
            </a:r>
            <a:r>
              <a:rPr sz="3300" spc="-15" dirty="0">
                <a:latin typeface="Arial"/>
                <a:cs typeface="Arial"/>
              </a:rPr>
              <a:t>for</a:t>
            </a:r>
            <a:r>
              <a:rPr sz="3300" spc="-75" dirty="0">
                <a:latin typeface="Arial"/>
                <a:cs typeface="Arial"/>
              </a:rPr>
              <a:t> </a:t>
            </a:r>
            <a:r>
              <a:rPr sz="3300" spc="-150" dirty="0">
                <a:latin typeface="Arial"/>
                <a:cs typeface="Arial"/>
              </a:rPr>
              <a:t>self-check</a:t>
            </a:r>
            <a:endParaRPr sz="330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920473" y="965132"/>
            <a:ext cx="229235" cy="4286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50" b="1" spc="-5" dirty="0">
                <a:solidFill>
                  <a:srgbClr val="FFFFFF"/>
                </a:solidFill>
                <a:latin typeface="Nanum Gothic"/>
                <a:cs typeface="Nanum Gothic"/>
              </a:rPr>
              <a:t>4</a:t>
            </a:r>
            <a:endParaRPr sz="2650">
              <a:latin typeface="Nanum Gothic"/>
              <a:cs typeface="Nanum Gothic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465227" y="3009595"/>
            <a:ext cx="7257415" cy="527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25475" algn="l"/>
              </a:tabLst>
            </a:pPr>
            <a:r>
              <a:rPr sz="3300" spc="-5" dirty="0">
                <a:latin typeface="Nanum Gothic"/>
                <a:cs typeface="Nanum Gothic"/>
              </a:rPr>
              <a:t>②	</a:t>
            </a:r>
            <a:r>
              <a:rPr sz="3300" spc="-204" dirty="0">
                <a:latin typeface="Arial"/>
                <a:cs typeface="Arial"/>
              </a:rPr>
              <a:t>Click </a:t>
            </a:r>
            <a:r>
              <a:rPr sz="3300" spc="-40" dirty="0">
                <a:latin typeface="Arial"/>
                <a:cs typeface="Arial"/>
              </a:rPr>
              <a:t>the </a:t>
            </a:r>
            <a:r>
              <a:rPr sz="3300" spc="-140" dirty="0">
                <a:latin typeface="Arial"/>
                <a:cs typeface="Arial"/>
              </a:rPr>
              <a:t>Submit </a:t>
            </a:r>
            <a:r>
              <a:rPr sz="3300" spc="-25" dirty="0">
                <a:latin typeface="Arial"/>
                <a:cs typeface="Arial"/>
              </a:rPr>
              <a:t>button </a:t>
            </a:r>
            <a:r>
              <a:rPr sz="3300" spc="25" dirty="0">
                <a:latin typeface="Arial"/>
                <a:cs typeface="Arial"/>
              </a:rPr>
              <a:t>to </a:t>
            </a:r>
            <a:r>
              <a:rPr sz="3300" spc="-114" dirty="0">
                <a:latin typeface="Arial"/>
                <a:cs typeface="Arial"/>
              </a:rPr>
              <a:t>upload</a:t>
            </a:r>
            <a:r>
              <a:rPr sz="3300" spc="-610" dirty="0">
                <a:latin typeface="Arial"/>
                <a:cs typeface="Arial"/>
              </a:rPr>
              <a:t> </a:t>
            </a:r>
            <a:r>
              <a:rPr sz="3300" spc="-260" dirty="0">
                <a:latin typeface="Arial"/>
                <a:cs typeface="Arial"/>
              </a:rPr>
              <a:t>a </a:t>
            </a:r>
            <a:r>
              <a:rPr sz="3300" spc="-25" dirty="0">
                <a:latin typeface="Arial"/>
                <a:cs typeface="Arial"/>
              </a:rPr>
              <a:t>file</a:t>
            </a:r>
            <a:endParaRPr sz="3300">
              <a:latin typeface="Arial"/>
              <a:cs typeface="Arial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0610601" y="4032380"/>
            <a:ext cx="7902661" cy="487806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428589" y="7075828"/>
            <a:ext cx="770890" cy="1835150"/>
          </a:xfrm>
          <a:custGeom>
            <a:avLst/>
            <a:gdLst/>
            <a:ahLst/>
            <a:cxnLst/>
            <a:rect l="l" t="t" r="r" b="b"/>
            <a:pathLst>
              <a:path w="770890" h="1835150">
                <a:moveTo>
                  <a:pt x="0" y="128381"/>
                </a:moveTo>
                <a:lnTo>
                  <a:pt x="10090" y="78413"/>
                </a:lnTo>
                <a:lnTo>
                  <a:pt x="37605" y="37605"/>
                </a:lnTo>
                <a:lnTo>
                  <a:pt x="78413" y="10090"/>
                </a:lnTo>
                <a:lnTo>
                  <a:pt x="128381" y="0"/>
                </a:lnTo>
                <a:lnTo>
                  <a:pt x="641905" y="0"/>
                </a:lnTo>
                <a:lnTo>
                  <a:pt x="691872" y="10090"/>
                </a:lnTo>
                <a:lnTo>
                  <a:pt x="732680" y="37605"/>
                </a:lnTo>
                <a:lnTo>
                  <a:pt x="760196" y="78413"/>
                </a:lnTo>
                <a:lnTo>
                  <a:pt x="770286" y="128381"/>
                </a:lnTo>
                <a:lnTo>
                  <a:pt x="770286" y="1706232"/>
                </a:lnTo>
                <a:lnTo>
                  <a:pt x="760196" y="1756199"/>
                </a:lnTo>
                <a:lnTo>
                  <a:pt x="732680" y="1797007"/>
                </a:lnTo>
                <a:lnTo>
                  <a:pt x="691872" y="1824523"/>
                </a:lnTo>
                <a:lnTo>
                  <a:pt x="641905" y="1834613"/>
                </a:lnTo>
                <a:lnTo>
                  <a:pt x="128381" y="1834613"/>
                </a:lnTo>
                <a:lnTo>
                  <a:pt x="78413" y="1824523"/>
                </a:lnTo>
                <a:lnTo>
                  <a:pt x="37605" y="1797007"/>
                </a:lnTo>
                <a:lnTo>
                  <a:pt x="10090" y="1756199"/>
                </a:lnTo>
                <a:lnTo>
                  <a:pt x="0" y="1706232"/>
                </a:lnTo>
                <a:lnTo>
                  <a:pt x="0" y="128381"/>
                </a:lnTo>
                <a:close/>
              </a:path>
            </a:pathLst>
          </a:custGeom>
          <a:ln w="6282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0870580" y="9054606"/>
            <a:ext cx="7788275" cy="10769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 marR="5080" algn="just">
              <a:lnSpc>
                <a:spcPct val="99800"/>
              </a:lnSpc>
              <a:spcBef>
                <a:spcPts val="110"/>
              </a:spcBef>
            </a:pPr>
            <a:r>
              <a:rPr sz="2300" spc="-459" dirty="0">
                <a:latin typeface="Arial Unicode MS"/>
                <a:cs typeface="Arial Unicode MS"/>
              </a:rPr>
              <a:t>※ </a:t>
            </a:r>
            <a:r>
              <a:rPr sz="2300" spc="-55" dirty="0">
                <a:latin typeface="Arial"/>
                <a:cs typeface="Arial"/>
              </a:rPr>
              <a:t>All </a:t>
            </a:r>
            <a:r>
              <a:rPr sz="2300" spc="-65" dirty="0">
                <a:latin typeface="Arial"/>
                <a:cs typeface="Arial"/>
              </a:rPr>
              <a:t>files </a:t>
            </a:r>
            <a:r>
              <a:rPr sz="2300" spc="-10" dirty="0">
                <a:latin typeface="Arial"/>
                <a:cs typeface="Arial"/>
              </a:rPr>
              <a:t>for </a:t>
            </a:r>
            <a:r>
              <a:rPr sz="2300" spc="-105" dirty="0">
                <a:latin typeface="Arial"/>
                <a:cs typeface="Arial"/>
              </a:rPr>
              <a:t>self-check </a:t>
            </a:r>
            <a:r>
              <a:rPr sz="2300" spc="0" dirty="0">
                <a:latin typeface="Arial"/>
                <a:cs typeface="Arial"/>
              </a:rPr>
              <a:t>will </a:t>
            </a:r>
            <a:r>
              <a:rPr sz="2300" spc="-5" dirty="0">
                <a:latin typeface="Arial"/>
                <a:cs typeface="Arial"/>
              </a:rPr>
              <a:t>not </a:t>
            </a:r>
            <a:r>
              <a:rPr sz="2300" spc="-105" dirty="0">
                <a:latin typeface="Arial"/>
                <a:cs typeface="Arial"/>
              </a:rPr>
              <a:t>be </a:t>
            </a:r>
            <a:r>
              <a:rPr sz="2300" spc="-75" dirty="0">
                <a:latin typeface="Arial"/>
                <a:cs typeface="Arial"/>
              </a:rPr>
              <a:t>stored </a:t>
            </a:r>
            <a:r>
              <a:rPr sz="2300" spc="-30" dirty="0">
                <a:latin typeface="Arial"/>
                <a:cs typeface="Arial"/>
              </a:rPr>
              <a:t>in </a:t>
            </a:r>
            <a:r>
              <a:rPr sz="2300" spc="-25" dirty="0">
                <a:latin typeface="Arial"/>
                <a:cs typeface="Arial"/>
              </a:rPr>
              <a:t>the </a:t>
            </a:r>
            <a:r>
              <a:rPr sz="2300" spc="0" dirty="0">
                <a:latin typeface="Arial"/>
                <a:cs typeface="Arial"/>
              </a:rPr>
              <a:t>turn </a:t>
            </a:r>
            <a:r>
              <a:rPr sz="2300" spc="65" dirty="0">
                <a:latin typeface="Arial"/>
                <a:cs typeface="Arial"/>
              </a:rPr>
              <a:t>it </a:t>
            </a:r>
            <a:r>
              <a:rPr sz="2300" spc="-30" dirty="0">
                <a:latin typeface="Arial"/>
                <a:cs typeface="Arial"/>
              </a:rPr>
              <a:t>in  </a:t>
            </a:r>
            <a:r>
              <a:rPr sz="2300" spc="-60" dirty="0">
                <a:latin typeface="Arial"/>
                <a:cs typeface="Arial"/>
              </a:rPr>
              <a:t>student </a:t>
            </a:r>
            <a:r>
              <a:rPr sz="2300" spc="-85" dirty="0">
                <a:latin typeface="Arial"/>
                <a:cs typeface="Arial"/>
              </a:rPr>
              <a:t>paper </a:t>
            </a:r>
            <a:r>
              <a:rPr sz="2300" spc="-70" dirty="0">
                <a:latin typeface="Arial"/>
                <a:cs typeface="Arial"/>
              </a:rPr>
              <a:t>repository. </a:t>
            </a:r>
            <a:r>
              <a:rPr sz="2300" spc="30" dirty="0">
                <a:latin typeface="Arial"/>
                <a:cs typeface="Arial"/>
              </a:rPr>
              <a:t>It </a:t>
            </a:r>
            <a:r>
              <a:rPr sz="2300" spc="-140" dirty="0">
                <a:latin typeface="Arial"/>
                <a:cs typeface="Arial"/>
              </a:rPr>
              <a:t>means </a:t>
            </a:r>
            <a:r>
              <a:rPr sz="2300" spc="-60" dirty="0">
                <a:latin typeface="Arial"/>
                <a:cs typeface="Arial"/>
              </a:rPr>
              <a:t>your </a:t>
            </a:r>
            <a:r>
              <a:rPr sz="2300" spc="-85" dirty="0">
                <a:latin typeface="Arial"/>
                <a:cs typeface="Arial"/>
              </a:rPr>
              <a:t>paper </a:t>
            </a:r>
            <a:r>
              <a:rPr sz="2300" spc="0" dirty="0">
                <a:latin typeface="Arial"/>
                <a:cs typeface="Arial"/>
              </a:rPr>
              <a:t>will </a:t>
            </a:r>
            <a:r>
              <a:rPr sz="2300" spc="-5" dirty="0">
                <a:latin typeface="Arial"/>
                <a:cs typeface="Arial"/>
              </a:rPr>
              <a:t>not </a:t>
            </a:r>
            <a:r>
              <a:rPr sz="2300" spc="-105" dirty="0">
                <a:latin typeface="Arial"/>
                <a:cs typeface="Arial"/>
              </a:rPr>
              <a:t>be  </a:t>
            </a:r>
            <a:r>
              <a:rPr sz="2300" spc="-135" dirty="0">
                <a:latin typeface="Arial"/>
                <a:cs typeface="Arial"/>
              </a:rPr>
              <a:t>checked </a:t>
            </a:r>
            <a:r>
              <a:rPr sz="2300" spc="-114" dirty="0">
                <a:latin typeface="Arial"/>
                <a:cs typeface="Arial"/>
              </a:rPr>
              <a:t>against </a:t>
            </a:r>
            <a:r>
              <a:rPr sz="2300" spc="-25" dirty="0">
                <a:latin typeface="Arial"/>
                <a:cs typeface="Arial"/>
              </a:rPr>
              <a:t>other </a:t>
            </a:r>
            <a:r>
              <a:rPr sz="2300" spc="-65" dirty="0">
                <a:latin typeface="Arial"/>
                <a:cs typeface="Arial"/>
              </a:rPr>
              <a:t>students’</a:t>
            </a:r>
            <a:r>
              <a:rPr sz="2300" spc="-135" dirty="0">
                <a:latin typeface="Arial"/>
                <a:cs typeface="Arial"/>
              </a:rPr>
              <a:t> </a:t>
            </a:r>
            <a:r>
              <a:rPr sz="2300" spc="-120" dirty="0">
                <a:latin typeface="Arial"/>
                <a:cs typeface="Arial"/>
              </a:rPr>
              <a:t>submissions.</a:t>
            </a:r>
            <a:endParaRPr sz="2300">
              <a:latin typeface="Arial"/>
              <a:cs typeface="Arial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5650" y="10455275"/>
            <a:ext cx="18939388" cy="7394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6543" y="4031844"/>
            <a:ext cx="10148684" cy="3680231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60450" y="6721475"/>
            <a:ext cx="2133600" cy="533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4938" y="1307447"/>
            <a:ext cx="4986655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40" dirty="0"/>
              <a:t>Submitting </a:t>
            </a:r>
            <a:r>
              <a:rPr spc="-315" dirty="0"/>
              <a:t>a</a:t>
            </a:r>
            <a:r>
              <a:rPr spc="-225" dirty="0"/>
              <a:t> </a:t>
            </a:r>
            <a:r>
              <a:rPr spc="-380" dirty="0"/>
              <a:t>Paper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444938" y="3009595"/>
            <a:ext cx="8695690" cy="47783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25475" algn="l"/>
              </a:tabLst>
            </a:pPr>
            <a:r>
              <a:rPr sz="3300" spc="-5" dirty="0">
                <a:latin typeface="Nanum Gothic"/>
                <a:cs typeface="Nanum Gothic"/>
              </a:rPr>
              <a:t>③	</a:t>
            </a:r>
            <a:r>
              <a:rPr sz="3300" spc="-135" dirty="0">
                <a:latin typeface="Arial"/>
                <a:cs typeface="Arial"/>
              </a:rPr>
              <a:t>Upload </a:t>
            </a:r>
            <a:r>
              <a:rPr sz="3300" spc="-95" dirty="0">
                <a:latin typeface="Arial"/>
                <a:cs typeface="Arial"/>
              </a:rPr>
              <a:t>your</a:t>
            </a:r>
            <a:r>
              <a:rPr sz="3300" spc="-254" dirty="0">
                <a:latin typeface="Arial"/>
                <a:cs typeface="Arial"/>
              </a:rPr>
              <a:t> </a:t>
            </a:r>
            <a:r>
              <a:rPr sz="3300" spc="-130" dirty="0">
                <a:latin typeface="Arial"/>
                <a:cs typeface="Arial"/>
              </a:rPr>
              <a:t>paper</a:t>
            </a:r>
            <a:endParaRPr sz="330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3800">
              <a:latin typeface="Times New Roman"/>
              <a:cs typeface="Times New Roman"/>
            </a:endParaRPr>
          </a:p>
          <a:p>
            <a:pPr marL="483870" indent="-377190">
              <a:lnSpc>
                <a:spcPct val="100000"/>
              </a:lnSpc>
              <a:spcBef>
                <a:spcPts val="2525"/>
              </a:spcBef>
              <a:buChar char="•"/>
              <a:tabLst>
                <a:tab pos="483234" algn="l"/>
                <a:tab pos="484505" algn="l"/>
              </a:tabLst>
            </a:pPr>
            <a:r>
              <a:rPr sz="2950" spc="-130" dirty="0">
                <a:latin typeface="Arial"/>
                <a:cs typeface="Arial"/>
              </a:rPr>
              <a:t>Requirements </a:t>
            </a:r>
            <a:r>
              <a:rPr sz="2950" dirty="0">
                <a:latin typeface="Arial"/>
                <a:cs typeface="Arial"/>
              </a:rPr>
              <a:t>for </a:t>
            </a:r>
            <a:r>
              <a:rPr sz="2950" spc="-15" dirty="0">
                <a:latin typeface="Arial"/>
                <a:cs typeface="Arial"/>
              </a:rPr>
              <a:t>file</a:t>
            </a:r>
            <a:r>
              <a:rPr sz="2950" spc="-395" dirty="0">
                <a:latin typeface="Arial"/>
                <a:cs typeface="Arial"/>
              </a:rPr>
              <a:t> </a:t>
            </a:r>
            <a:r>
              <a:rPr sz="2950" spc="-90" dirty="0">
                <a:latin typeface="Arial"/>
                <a:cs typeface="Arial"/>
              </a:rPr>
              <a:t>upload</a:t>
            </a:r>
            <a:endParaRPr sz="2950">
              <a:latin typeface="Arial"/>
              <a:cs typeface="Arial"/>
            </a:endParaRPr>
          </a:p>
          <a:p>
            <a:pPr marL="483870" marR="12700">
              <a:lnSpc>
                <a:spcPct val="100600"/>
              </a:lnSpc>
            </a:pPr>
            <a:r>
              <a:rPr sz="2950" spc="-30" dirty="0">
                <a:latin typeface="Arial"/>
                <a:cs typeface="Arial"/>
              </a:rPr>
              <a:t>: </a:t>
            </a:r>
            <a:r>
              <a:rPr sz="2950" spc="-305" dirty="0">
                <a:latin typeface="Arial"/>
                <a:cs typeface="Arial"/>
              </a:rPr>
              <a:t>Less </a:t>
            </a:r>
            <a:r>
              <a:rPr sz="2950" spc="-55" dirty="0">
                <a:latin typeface="Arial"/>
                <a:cs typeface="Arial"/>
              </a:rPr>
              <a:t>than </a:t>
            </a:r>
            <a:r>
              <a:rPr sz="2950" spc="-135" dirty="0">
                <a:latin typeface="Arial"/>
                <a:cs typeface="Arial"/>
              </a:rPr>
              <a:t>40MB, </a:t>
            </a:r>
            <a:r>
              <a:rPr sz="2950" spc="-35" dirty="0">
                <a:latin typeface="Arial"/>
                <a:cs typeface="Arial"/>
              </a:rPr>
              <a:t>at </a:t>
            </a:r>
            <a:r>
              <a:rPr sz="2950" spc="-110" dirty="0">
                <a:latin typeface="Arial"/>
                <a:cs typeface="Arial"/>
              </a:rPr>
              <a:t>least </a:t>
            </a:r>
            <a:r>
              <a:rPr sz="2950" spc="-140" dirty="0">
                <a:latin typeface="Arial"/>
                <a:cs typeface="Arial"/>
              </a:rPr>
              <a:t>20 </a:t>
            </a:r>
            <a:r>
              <a:rPr sz="2950" spc="-105" dirty="0">
                <a:latin typeface="Arial"/>
                <a:cs typeface="Arial"/>
              </a:rPr>
              <a:t>words </a:t>
            </a:r>
            <a:r>
              <a:rPr sz="2950" dirty="0">
                <a:latin typeface="Arial"/>
                <a:cs typeface="Arial"/>
              </a:rPr>
              <a:t>of </a:t>
            </a:r>
            <a:r>
              <a:rPr sz="2950" spc="-40" dirty="0">
                <a:latin typeface="Arial"/>
                <a:cs typeface="Arial"/>
              </a:rPr>
              <a:t>text,</a:t>
            </a:r>
            <a:r>
              <a:rPr sz="2950" spc="-565" dirty="0">
                <a:latin typeface="Arial"/>
                <a:cs typeface="Arial"/>
              </a:rPr>
              <a:t> </a:t>
            </a:r>
            <a:r>
              <a:rPr sz="2950" spc="-90" dirty="0">
                <a:latin typeface="Arial"/>
                <a:cs typeface="Arial"/>
              </a:rPr>
              <a:t>Maximum  </a:t>
            </a:r>
            <a:r>
              <a:rPr sz="2950" spc="-105" dirty="0">
                <a:latin typeface="Arial"/>
                <a:cs typeface="Arial"/>
              </a:rPr>
              <a:t>paper </a:t>
            </a:r>
            <a:r>
              <a:rPr sz="2950" spc="-70" dirty="0">
                <a:latin typeface="Arial"/>
                <a:cs typeface="Arial"/>
              </a:rPr>
              <a:t>length </a:t>
            </a:r>
            <a:r>
              <a:rPr sz="2950" spc="-145" dirty="0">
                <a:latin typeface="Arial"/>
                <a:cs typeface="Arial"/>
              </a:rPr>
              <a:t>is </a:t>
            </a:r>
            <a:r>
              <a:rPr sz="2950" spc="-140" dirty="0">
                <a:latin typeface="Arial"/>
                <a:cs typeface="Arial"/>
              </a:rPr>
              <a:t>400</a:t>
            </a:r>
            <a:r>
              <a:rPr sz="2950" spc="-355" dirty="0">
                <a:latin typeface="Arial"/>
                <a:cs typeface="Arial"/>
              </a:rPr>
              <a:t> </a:t>
            </a:r>
            <a:r>
              <a:rPr sz="2950" spc="-215" dirty="0">
                <a:latin typeface="Arial"/>
                <a:cs typeface="Arial"/>
              </a:rPr>
              <a:t>pages</a:t>
            </a:r>
            <a:endParaRPr sz="2950">
              <a:latin typeface="Arial"/>
              <a:cs typeface="Arial"/>
            </a:endParaRPr>
          </a:p>
          <a:p>
            <a:pPr marL="483870" indent="-377190">
              <a:lnSpc>
                <a:spcPct val="100000"/>
              </a:lnSpc>
              <a:spcBef>
                <a:spcPts val="1675"/>
              </a:spcBef>
              <a:buChar char="•"/>
              <a:tabLst>
                <a:tab pos="483234" algn="l"/>
                <a:tab pos="484505" algn="l"/>
              </a:tabLst>
            </a:pPr>
            <a:r>
              <a:rPr sz="2950" spc="-145" dirty="0">
                <a:latin typeface="Arial"/>
                <a:cs typeface="Arial"/>
              </a:rPr>
              <a:t>File </a:t>
            </a:r>
            <a:r>
              <a:rPr sz="2950" spc="-105" dirty="0">
                <a:latin typeface="Arial"/>
                <a:cs typeface="Arial"/>
              </a:rPr>
              <a:t>types</a:t>
            </a:r>
            <a:r>
              <a:rPr sz="2950" spc="-229" dirty="0">
                <a:latin typeface="Arial"/>
                <a:cs typeface="Arial"/>
              </a:rPr>
              <a:t> </a:t>
            </a:r>
            <a:r>
              <a:rPr sz="2950" spc="-85" dirty="0">
                <a:latin typeface="Arial"/>
                <a:cs typeface="Arial"/>
              </a:rPr>
              <a:t>allowed</a:t>
            </a:r>
            <a:endParaRPr sz="2950">
              <a:latin typeface="Arial"/>
              <a:cs typeface="Arial"/>
            </a:endParaRPr>
          </a:p>
          <a:p>
            <a:pPr marL="483870" marR="5080">
              <a:lnSpc>
                <a:spcPct val="100600"/>
              </a:lnSpc>
            </a:pPr>
            <a:r>
              <a:rPr sz="2950" spc="-30" dirty="0">
                <a:latin typeface="Arial"/>
                <a:cs typeface="Arial"/>
              </a:rPr>
              <a:t>: </a:t>
            </a:r>
            <a:r>
              <a:rPr sz="2950" spc="-40" dirty="0">
                <a:solidFill>
                  <a:srgbClr val="FF0000"/>
                </a:solidFill>
                <a:latin typeface="Arial"/>
                <a:cs typeface="Arial"/>
              </a:rPr>
              <a:t>Microsoft </a:t>
            </a:r>
            <a:r>
              <a:rPr sz="2950" spc="-100" dirty="0">
                <a:solidFill>
                  <a:srgbClr val="FF0000"/>
                </a:solidFill>
                <a:latin typeface="Arial"/>
                <a:cs typeface="Arial"/>
              </a:rPr>
              <a:t>Word</a:t>
            </a:r>
            <a:r>
              <a:rPr sz="2950" spc="-100" dirty="0">
                <a:latin typeface="Arial"/>
                <a:cs typeface="Arial"/>
              </a:rPr>
              <a:t>, </a:t>
            </a:r>
            <a:r>
              <a:rPr sz="2950" spc="-204" dirty="0">
                <a:latin typeface="Arial"/>
                <a:cs typeface="Arial"/>
              </a:rPr>
              <a:t>Excel, </a:t>
            </a:r>
            <a:r>
              <a:rPr sz="2950" spc="-125" dirty="0">
                <a:latin typeface="Arial"/>
                <a:cs typeface="Arial"/>
              </a:rPr>
              <a:t>PowerPoint, </a:t>
            </a:r>
            <a:r>
              <a:rPr sz="2950" spc="-110" dirty="0">
                <a:latin typeface="Arial"/>
                <a:cs typeface="Arial"/>
              </a:rPr>
              <a:t>WordPerfect,  </a:t>
            </a:r>
            <a:r>
              <a:rPr sz="2950" spc="-140" dirty="0">
                <a:latin typeface="Arial"/>
                <a:cs typeface="Arial"/>
              </a:rPr>
              <a:t>PostScript, </a:t>
            </a:r>
            <a:r>
              <a:rPr sz="2950" spc="-390" dirty="0">
                <a:solidFill>
                  <a:srgbClr val="FF0000"/>
                </a:solidFill>
                <a:latin typeface="Arial"/>
                <a:cs typeface="Arial"/>
              </a:rPr>
              <a:t>PDF</a:t>
            </a:r>
            <a:r>
              <a:rPr sz="2950" spc="-390" dirty="0">
                <a:latin typeface="Arial"/>
                <a:cs typeface="Arial"/>
              </a:rPr>
              <a:t>, </a:t>
            </a:r>
            <a:r>
              <a:rPr sz="2950" spc="-210" dirty="0">
                <a:latin typeface="Arial"/>
                <a:cs typeface="Arial"/>
              </a:rPr>
              <a:t>HTML, </a:t>
            </a:r>
            <a:r>
              <a:rPr sz="2950" spc="-434" dirty="0">
                <a:latin typeface="Arial"/>
                <a:cs typeface="Arial"/>
              </a:rPr>
              <a:t>RTF, </a:t>
            </a:r>
            <a:r>
              <a:rPr sz="2950" spc="-125" dirty="0">
                <a:latin typeface="Arial"/>
                <a:cs typeface="Arial"/>
              </a:rPr>
              <a:t>OpenOffice </a:t>
            </a:r>
            <a:r>
              <a:rPr sz="2950" spc="-215" dirty="0">
                <a:latin typeface="Arial"/>
                <a:cs typeface="Arial"/>
              </a:rPr>
              <a:t>(ODT), </a:t>
            </a:r>
            <a:r>
              <a:rPr sz="2950" spc="-155" dirty="0">
                <a:latin typeface="Arial"/>
                <a:cs typeface="Arial"/>
              </a:rPr>
              <a:t>Hangul  </a:t>
            </a:r>
            <a:r>
              <a:rPr sz="2950" spc="-190" dirty="0">
                <a:latin typeface="Arial"/>
                <a:cs typeface="Arial"/>
              </a:rPr>
              <a:t>(HWP), </a:t>
            </a:r>
            <a:r>
              <a:rPr sz="2950" spc="-160" dirty="0">
                <a:latin typeface="Arial"/>
                <a:cs typeface="Arial"/>
              </a:rPr>
              <a:t>Google </a:t>
            </a:r>
            <a:r>
              <a:rPr sz="2950" spc="-204" dirty="0">
                <a:latin typeface="Arial"/>
                <a:cs typeface="Arial"/>
              </a:rPr>
              <a:t>Docs, </a:t>
            </a:r>
            <a:r>
              <a:rPr sz="2950" spc="-130" dirty="0">
                <a:latin typeface="Arial"/>
                <a:cs typeface="Arial"/>
              </a:rPr>
              <a:t>and </a:t>
            </a:r>
            <a:r>
              <a:rPr sz="2950" spc="-70" dirty="0">
                <a:latin typeface="Arial"/>
                <a:cs typeface="Arial"/>
              </a:rPr>
              <a:t>plain</a:t>
            </a:r>
            <a:r>
              <a:rPr sz="2950" spc="-140" dirty="0">
                <a:latin typeface="Arial"/>
                <a:cs typeface="Arial"/>
              </a:rPr>
              <a:t> </a:t>
            </a:r>
            <a:r>
              <a:rPr sz="2950" spc="-25" dirty="0">
                <a:latin typeface="Arial"/>
                <a:cs typeface="Arial"/>
              </a:rPr>
              <a:t>text</a:t>
            </a:r>
            <a:endParaRPr sz="295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920473" y="965132"/>
            <a:ext cx="229235" cy="4286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50" b="1" spc="-5" dirty="0">
                <a:solidFill>
                  <a:srgbClr val="FFFFFF"/>
                </a:solidFill>
                <a:latin typeface="Nanum Gothic"/>
                <a:cs typeface="Nanum Gothic"/>
              </a:rPr>
              <a:t>5</a:t>
            </a:r>
            <a:endParaRPr sz="2650">
              <a:latin typeface="Nanum Gothic"/>
              <a:cs typeface="Nanum Gothic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55650" y="10455275"/>
            <a:ext cx="18939388" cy="7394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40628" y="2550151"/>
            <a:ext cx="9499600" cy="7442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77107" y="2965615"/>
            <a:ext cx="4774565" cy="4902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25475" algn="l"/>
              </a:tabLst>
            </a:pPr>
            <a:r>
              <a:rPr sz="3050" spc="-5" dirty="0">
                <a:latin typeface="Nanum Gothic"/>
                <a:cs typeface="Nanum Gothic"/>
              </a:rPr>
              <a:t>⑤	</a:t>
            </a:r>
            <a:r>
              <a:rPr sz="3050" spc="-125" dirty="0">
                <a:latin typeface="Arial"/>
                <a:cs typeface="Arial"/>
              </a:rPr>
              <a:t>Viewing </a:t>
            </a:r>
            <a:r>
              <a:rPr sz="3050" spc="-240" dirty="0">
                <a:latin typeface="Arial"/>
                <a:cs typeface="Arial"/>
              </a:rPr>
              <a:t>a </a:t>
            </a:r>
            <a:r>
              <a:rPr sz="3050" spc="-60" dirty="0">
                <a:latin typeface="Arial"/>
                <a:cs typeface="Arial"/>
              </a:rPr>
              <a:t>similarity</a:t>
            </a:r>
            <a:r>
              <a:rPr sz="3050" spc="-130" dirty="0">
                <a:latin typeface="Arial"/>
                <a:cs typeface="Arial"/>
              </a:rPr>
              <a:t> </a:t>
            </a:r>
            <a:r>
              <a:rPr sz="3050" spc="-25" dirty="0">
                <a:latin typeface="Arial"/>
                <a:cs typeface="Arial"/>
              </a:rPr>
              <a:t>report</a:t>
            </a:r>
            <a:endParaRPr sz="305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677107" y="7183653"/>
            <a:ext cx="10537190" cy="3045460"/>
          </a:xfrm>
          <a:prstGeom prst="rect">
            <a:avLst/>
          </a:prstGeom>
        </p:spPr>
        <p:txBody>
          <a:bodyPr vert="horz" wrap="square" lIns="0" tIns="234315" rIns="0" bIns="0" rtlCol="0">
            <a:spAutoFit/>
          </a:bodyPr>
          <a:lstStyle/>
          <a:p>
            <a:pPr marL="483870" indent="-471170">
              <a:lnSpc>
                <a:spcPct val="100000"/>
              </a:lnSpc>
              <a:spcBef>
                <a:spcPts val="1845"/>
              </a:spcBef>
              <a:buChar char="•"/>
              <a:tabLst>
                <a:tab pos="483234" algn="l"/>
                <a:tab pos="484505" algn="l"/>
              </a:tabLst>
            </a:pPr>
            <a:r>
              <a:rPr sz="3050" spc="-150" dirty="0">
                <a:solidFill>
                  <a:srgbClr val="FF0000"/>
                </a:solidFill>
                <a:latin typeface="Arial"/>
                <a:cs typeface="Arial"/>
              </a:rPr>
              <a:t>Result: </a:t>
            </a:r>
            <a:r>
              <a:rPr sz="3050" spc="-185" dirty="0">
                <a:solidFill>
                  <a:srgbClr val="FF0000"/>
                </a:solidFill>
                <a:latin typeface="Arial"/>
                <a:cs typeface="Arial"/>
              </a:rPr>
              <a:t>Percentage </a:t>
            </a:r>
            <a:r>
              <a:rPr sz="3050" spc="-10" dirty="0">
                <a:solidFill>
                  <a:srgbClr val="FF0000"/>
                </a:solidFill>
                <a:latin typeface="Arial"/>
                <a:cs typeface="Arial"/>
              </a:rPr>
              <a:t>of</a:t>
            </a:r>
            <a:r>
              <a:rPr sz="3050" spc="-16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050" spc="-60" dirty="0">
                <a:solidFill>
                  <a:srgbClr val="FF0000"/>
                </a:solidFill>
                <a:latin typeface="Arial"/>
                <a:cs typeface="Arial"/>
              </a:rPr>
              <a:t>similarity</a:t>
            </a:r>
            <a:endParaRPr sz="3050">
              <a:latin typeface="Arial"/>
              <a:cs typeface="Arial"/>
            </a:endParaRPr>
          </a:p>
          <a:p>
            <a:pPr marL="12700" marR="281305">
              <a:lnSpc>
                <a:spcPts val="2640"/>
              </a:lnSpc>
              <a:spcBef>
                <a:spcPts val="1780"/>
              </a:spcBef>
            </a:pPr>
            <a:r>
              <a:rPr sz="2450" spc="-475" dirty="0">
                <a:latin typeface="Arial Unicode MS"/>
                <a:cs typeface="Arial Unicode MS"/>
              </a:rPr>
              <a:t>※ </a:t>
            </a:r>
            <a:r>
              <a:rPr sz="2450" spc="-204" dirty="0">
                <a:latin typeface="Arial"/>
                <a:cs typeface="Arial"/>
              </a:rPr>
              <a:t>A </a:t>
            </a:r>
            <a:r>
              <a:rPr sz="2450" spc="-15" dirty="0">
                <a:latin typeface="Arial"/>
                <a:cs typeface="Arial"/>
              </a:rPr>
              <a:t>first </a:t>
            </a:r>
            <a:r>
              <a:rPr sz="2450" spc="-40" dirty="0">
                <a:latin typeface="Arial"/>
                <a:cs typeface="Arial"/>
              </a:rPr>
              <a:t>similarity </a:t>
            </a:r>
            <a:r>
              <a:rPr sz="2450" spc="-50" dirty="0">
                <a:latin typeface="Arial"/>
                <a:cs typeface="Arial"/>
              </a:rPr>
              <a:t>reports </a:t>
            </a:r>
            <a:r>
              <a:rPr sz="2450" spc="-120" dirty="0">
                <a:latin typeface="Arial"/>
                <a:cs typeface="Arial"/>
              </a:rPr>
              <a:t>is </a:t>
            </a:r>
            <a:r>
              <a:rPr sz="2450" spc="-95" dirty="0">
                <a:latin typeface="Arial"/>
                <a:cs typeface="Arial"/>
              </a:rPr>
              <a:t>usually </a:t>
            </a:r>
            <a:r>
              <a:rPr sz="2450" spc="-100" dirty="0">
                <a:latin typeface="Arial"/>
                <a:cs typeface="Arial"/>
              </a:rPr>
              <a:t>available </a:t>
            </a:r>
            <a:r>
              <a:rPr sz="2450" spc="-25" dirty="0">
                <a:latin typeface="Arial"/>
                <a:cs typeface="Arial"/>
              </a:rPr>
              <a:t>in </a:t>
            </a:r>
            <a:r>
              <a:rPr sz="2450" spc="-135" dirty="0">
                <a:latin typeface="Arial"/>
                <a:cs typeface="Arial"/>
              </a:rPr>
              <a:t>5~10 </a:t>
            </a:r>
            <a:r>
              <a:rPr sz="2450" spc="-65" dirty="0">
                <a:latin typeface="Arial"/>
                <a:cs typeface="Arial"/>
              </a:rPr>
              <a:t>minutes, </a:t>
            </a:r>
            <a:r>
              <a:rPr sz="2450" spc="80" dirty="0">
                <a:latin typeface="Arial"/>
                <a:cs typeface="Arial"/>
              </a:rPr>
              <a:t>it </a:t>
            </a:r>
            <a:r>
              <a:rPr sz="2450" spc="-120" dirty="0">
                <a:latin typeface="Arial"/>
                <a:cs typeface="Arial"/>
              </a:rPr>
              <a:t>depends </a:t>
            </a:r>
            <a:r>
              <a:rPr sz="2450" spc="-65" dirty="0">
                <a:latin typeface="Arial"/>
                <a:cs typeface="Arial"/>
              </a:rPr>
              <a:t>on</a:t>
            </a:r>
            <a:r>
              <a:rPr sz="2450" spc="-484" dirty="0">
                <a:latin typeface="Arial"/>
                <a:cs typeface="Arial"/>
              </a:rPr>
              <a:t> </a:t>
            </a:r>
            <a:r>
              <a:rPr sz="2450" spc="-20" dirty="0">
                <a:latin typeface="Arial"/>
                <a:cs typeface="Arial"/>
              </a:rPr>
              <a:t>the  </a:t>
            </a:r>
            <a:r>
              <a:rPr sz="2450" spc="-60" dirty="0">
                <a:latin typeface="Arial"/>
                <a:cs typeface="Arial"/>
              </a:rPr>
              <a:t>length </a:t>
            </a:r>
            <a:r>
              <a:rPr sz="2450" spc="0" dirty="0">
                <a:latin typeface="Arial"/>
                <a:cs typeface="Arial"/>
              </a:rPr>
              <a:t>of </a:t>
            </a:r>
            <a:r>
              <a:rPr sz="2450" spc="-50" dirty="0">
                <a:latin typeface="Arial"/>
                <a:cs typeface="Arial"/>
              </a:rPr>
              <a:t>submitted</a:t>
            </a:r>
            <a:r>
              <a:rPr sz="2450" spc="-360" dirty="0">
                <a:latin typeface="Arial"/>
                <a:cs typeface="Arial"/>
              </a:rPr>
              <a:t> </a:t>
            </a:r>
            <a:r>
              <a:rPr sz="2450" spc="-125" dirty="0">
                <a:latin typeface="Arial"/>
                <a:cs typeface="Arial"/>
              </a:rPr>
              <a:t>paper.</a:t>
            </a:r>
            <a:endParaRPr sz="2450">
              <a:latin typeface="Arial"/>
              <a:cs typeface="Arial"/>
            </a:endParaRPr>
          </a:p>
          <a:p>
            <a:pPr marL="12700">
              <a:lnSpc>
                <a:spcPts val="2795"/>
              </a:lnSpc>
              <a:spcBef>
                <a:spcPts val="1365"/>
              </a:spcBef>
            </a:pPr>
            <a:r>
              <a:rPr sz="2450" spc="-475" dirty="0">
                <a:solidFill>
                  <a:srgbClr val="FF0000"/>
                </a:solidFill>
                <a:latin typeface="Arial Unicode MS"/>
                <a:cs typeface="Arial Unicode MS"/>
              </a:rPr>
              <a:t>※   </a:t>
            </a:r>
            <a:r>
              <a:rPr sz="2450" spc="-250" dirty="0">
                <a:solidFill>
                  <a:srgbClr val="FF0000"/>
                </a:solidFill>
                <a:latin typeface="Arial"/>
                <a:cs typeface="Arial"/>
              </a:rPr>
              <a:t>You </a:t>
            </a:r>
            <a:r>
              <a:rPr sz="2450" spc="-150" dirty="0">
                <a:solidFill>
                  <a:srgbClr val="FF0000"/>
                </a:solidFill>
                <a:latin typeface="Arial"/>
                <a:cs typeface="Arial"/>
              </a:rPr>
              <a:t>can </a:t>
            </a:r>
            <a:r>
              <a:rPr sz="2450" spc="-55" dirty="0">
                <a:solidFill>
                  <a:srgbClr val="FF0000"/>
                </a:solidFill>
                <a:latin typeface="Arial"/>
                <a:cs typeface="Arial"/>
              </a:rPr>
              <a:t>resubmit </a:t>
            </a:r>
            <a:r>
              <a:rPr sz="2450" spc="-65" dirty="0">
                <a:solidFill>
                  <a:srgbClr val="FF0000"/>
                </a:solidFill>
                <a:latin typeface="Arial"/>
                <a:cs typeface="Arial"/>
              </a:rPr>
              <a:t>files </a:t>
            </a:r>
            <a:r>
              <a:rPr sz="2450" spc="30" dirty="0">
                <a:solidFill>
                  <a:srgbClr val="FF0000"/>
                </a:solidFill>
                <a:latin typeface="Arial"/>
                <a:cs typeface="Arial"/>
              </a:rPr>
              <a:t>to </a:t>
            </a:r>
            <a:r>
              <a:rPr sz="2450" spc="-140" dirty="0">
                <a:solidFill>
                  <a:srgbClr val="FF0000"/>
                </a:solidFill>
                <a:latin typeface="Arial"/>
                <a:cs typeface="Arial"/>
              </a:rPr>
              <a:t>each </a:t>
            </a:r>
            <a:r>
              <a:rPr sz="2450" spc="-120" dirty="0">
                <a:solidFill>
                  <a:srgbClr val="FF0000"/>
                </a:solidFill>
                <a:latin typeface="Arial"/>
                <a:cs typeface="Arial"/>
              </a:rPr>
              <a:t>‘Self-Check’ </a:t>
            </a:r>
            <a:r>
              <a:rPr sz="2450" spc="-80" dirty="0">
                <a:solidFill>
                  <a:srgbClr val="FF0000"/>
                </a:solidFill>
                <a:latin typeface="Arial"/>
                <a:cs typeface="Arial"/>
              </a:rPr>
              <a:t>menu. </a:t>
            </a:r>
            <a:r>
              <a:rPr sz="2450" spc="-20" dirty="0">
                <a:solidFill>
                  <a:srgbClr val="FF0000"/>
                </a:solidFill>
                <a:latin typeface="Arial"/>
                <a:cs typeface="Arial"/>
              </a:rPr>
              <a:t>After </a:t>
            </a:r>
            <a:r>
              <a:rPr sz="2450" spc="-110" dirty="0">
                <a:solidFill>
                  <a:srgbClr val="FF0000"/>
                </a:solidFill>
                <a:latin typeface="Arial"/>
                <a:cs typeface="Arial"/>
              </a:rPr>
              <a:t>3 resubmissions, </a:t>
            </a:r>
            <a:r>
              <a:rPr sz="2450" spc="-90" dirty="0">
                <a:solidFill>
                  <a:srgbClr val="FF0000"/>
                </a:solidFill>
                <a:latin typeface="Arial"/>
                <a:cs typeface="Arial"/>
              </a:rPr>
              <a:t>you</a:t>
            </a:r>
            <a:r>
              <a:rPr sz="2450" spc="-48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50" spc="10" dirty="0">
                <a:solidFill>
                  <a:srgbClr val="FF0000"/>
                </a:solidFill>
                <a:latin typeface="Arial"/>
                <a:cs typeface="Arial"/>
              </a:rPr>
              <a:t>will</a:t>
            </a:r>
            <a:endParaRPr sz="2450">
              <a:latin typeface="Arial"/>
              <a:cs typeface="Arial"/>
            </a:endParaRPr>
          </a:p>
          <a:p>
            <a:pPr marL="12700">
              <a:lnSpc>
                <a:spcPts val="2795"/>
              </a:lnSpc>
            </a:pPr>
            <a:r>
              <a:rPr sz="2450" spc="-105" dirty="0">
                <a:solidFill>
                  <a:srgbClr val="FF0000"/>
                </a:solidFill>
                <a:latin typeface="Arial"/>
                <a:cs typeface="Arial"/>
              </a:rPr>
              <a:t>need </a:t>
            </a:r>
            <a:r>
              <a:rPr sz="2450" spc="30" dirty="0">
                <a:solidFill>
                  <a:srgbClr val="FF0000"/>
                </a:solidFill>
                <a:latin typeface="Arial"/>
                <a:cs typeface="Arial"/>
              </a:rPr>
              <a:t>to </a:t>
            </a:r>
            <a:r>
              <a:rPr sz="2450" spc="-15" dirty="0">
                <a:solidFill>
                  <a:srgbClr val="FF0000"/>
                </a:solidFill>
                <a:latin typeface="Arial"/>
                <a:cs typeface="Arial"/>
              </a:rPr>
              <a:t>wait </a:t>
            </a:r>
            <a:r>
              <a:rPr sz="2450" spc="-110" dirty="0">
                <a:solidFill>
                  <a:srgbClr val="FF0000"/>
                </a:solidFill>
                <a:latin typeface="Arial"/>
                <a:cs typeface="Arial"/>
              </a:rPr>
              <a:t>24 </a:t>
            </a:r>
            <a:r>
              <a:rPr sz="2450" spc="-95" dirty="0">
                <a:solidFill>
                  <a:srgbClr val="FF0000"/>
                </a:solidFill>
                <a:latin typeface="Arial"/>
                <a:cs typeface="Arial"/>
              </a:rPr>
              <a:t>hours </a:t>
            </a:r>
            <a:r>
              <a:rPr sz="2450" spc="-20" dirty="0">
                <a:solidFill>
                  <a:srgbClr val="FF0000"/>
                </a:solidFill>
                <a:latin typeface="Arial"/>
                <a:cs typeface="Arial"/>
              </a:rPr>
              <a:t>after </a:t>
            </a:r>
            <a:r>
              <a:rPr sz="2450" spc="-180" dirty="0">
                <a:solidFill>
                  <a:srgbClr val="FF0000"/>
                </a:solidFill>
                <a:latin typeface="Arial"/>
                <a:cs typeface="Arial"/>
              </a:rPr>
              <a:t>a </a:t>
            </a:r>
            <a:r>
              <a:rPr sz="2450" spc="-100" dirty="0">
                <a:solidFill>
                  <a:srgbClr val="FF0000"/>
                </a:solidFill>
                <a:latin typeface="Arial"/>
                <a:cs typeface="Arial"/>
              </a:rPr>
              <a:t>resubmission </a:t>
            </a:r>
            <a:r>
              <a:rPr sz="2450" spc="30" dirty="0">
                <a:solidFill>
                  <a:srgbClr val="FF0000"/>
                </a:solidFill>
                <a:latin typeface="Arial"/>
                <a:cs typeface="Arial"/>
              </a:rPr>
              <a:t>to</a:t>
            </a:r>
            <a:r>
              <a:rPr sz="2450" spc="-495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2450" spc="-180" dirty="0">
                <a:solidFill>
                  <a:srgbClr val="FF0000"/>
                </a:solidFill>
                <a:latin typeface="Arial"/>
                <a:cs typeface="Arial"/>
              </a:rPr>
              <a:t>see a </a:t>
            </a:r>
            <a:r>
              <a:rPr sz="2450" spc="-75" dirty="0">
                <a:solidFill>
                  <a:srgbClr val="FF0000"/>
                </a:solidFill>
                <a:latin typeface="Arial"/>
                <a:cs typeface="Arial"/>
              </a:rPr>
              <a:t>new </a:t>
            </a:r>
            <a:r>
              <a:rPr sz="2450" spc="-65" dirty="0">
                <a:solidFill>
                  <a:srgbClr val="FF0000"/>
                </a:solidFill>
                <a:latin typeface="Arial"/>
                <a:cs typeface="Arial"/>
              </a:rPr>
              <a:t>Similarity </a:t>
            </a:r>
            <a:r>
              <a:rPr sz="2450" spc="-90" dirty="0">
                <a:solidFill>
                  <a:srgbClr val="FF0000"/>
                </a:solidFill>
                <a:latin typeface="Arial"/>
                <a:cs typeface="Arial"/>
              </a:rPr>
              <a:t>Report.</a:t>
            </a:r>
            <a:endParaRPr sz="245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405"/>
              </a:spcBef>
              <a:tabLst>
                <a:tab pos="405765" algn="l"/>
              </a:tabLst>
            </a:pPr>
            <a:r>
              <a:rPr sz="2450" spc="-475" dirty="0">
                <a:latin typeface="Arial Unicode MS"/>
                <a:cs typeface="Arial Unicode MS"/>
              </a:rPr>
              <a:t>※	</a:t>
            </a:r>
            <a:r>
              <a:rPr sz="2450" spc="0" dirty="0">
                <a:latin typeface="Arial"/>
                <a:cs typeface="Arial"/>
              </a:rPr>
              <a:t>If</a:t>
            </a:r>
            <a:r>
              <a:rPr sz="2450" spc="-140" dirty="0">
                <a:latin typeface="Arial"/>
                <a:cs typeface="Arial"/>
              </a:rPr>
              <a:t> </a:t>
            </a:r>
            <a:r>
              <a:rPr sz="2450" spc="-90" dirty="0">
                <a:latin typeface="Arial"/>
                <a:cs typeface="Arial"/>
              </a:rPr>
              <a:t>you</a:t>
            </a:r>
            <a:r>
              <a:rPr sz="2450" spc="-114" dirty="0">
                <a:latin typeface="Arial"/>
                <a:cs typeface="Arial"/>
              </a:rPr>
              <a:t> </a:t>
            </a:r>
            <a:r>
              <a:rPr sz="2450" spc="-150" dirty="0">
                <a:latin typeface="Arial"/>
                <a:cs typeface="Arial"/>
              </a:rPr>
              <a:t>can</a:t>
            </a:r>
            <a:r>
              <a:rPr sz="2450" spc="-140" dirty="0">
                <a:latin typeface="Arial"/>
                <a:cs typeface="Arial"/>
              </a:rPr>
              <a:t> </a:t>
            </a:r>
            <a:r>
              <a:rPr sz="2450" spc="0" dirty="0">
                <a:latin typeface="Arial"/>
                <a:cs typeface="Arial"/>
              </a:rPr>
              <a:t>not</a:t>
            </a:r>
            <a:r>
              <a:rPr sz="2450" spc="-125" dirty="0">
                <a:latin typeface="Arial"/>
                <a:cs typeface="Arial"/>
              </a:rPr>
              <a:t> </a:t>
            </a:r>
            <a:r>
              <a:rPr sz="2450" spc="-75" dirty="0">
                <a:latin typeface="Arial"/>
                <a:cs typeface="Arial"/>
              </a:rPr>
              <a:t>get</a:t>
            </a:r>
            <a:r>
              <a:rPr sz="2450" spc="-135" dirty="0">
                <a:latin typeface="Arial"/>
                <a:cs typeface="Arial"/>
              </a:rPr>
              <a:t> </a:t>
            </a:r>
            <a:r>
              <a:rPr sz="2450" spc="-180" dirty="0">
                <a:latin typeface="Arial"/>
                <a:cs typeface="Arial"/>
              </a:rPr>
              <a:t>a</a:t>
            </a:r>
            <a:r>
              <a:rPr sz="2450" spc="-125" dirty="0">
                <a:latin typeface="Arial"/>
                <a:cs typeface="Arial"/>
              </a:rPr>
              <a:t> </a:t>
            </a:r>
            <a:r>
              <a:rPr sz="2450" spc="-50" dirty="0">
                <a:latin typeface="Arial"/>
                <a:cs typeface="Arial"/>
              </a:rPr>
              <a:t>result</a:t>
            </a:r>
            <a:r>
              <a:rPr sz="2450" spc="-125" dirty="0">
                <a:latin typeface="Arial"/>
                <a:cs typeface="Arial"/>
              </a:rPr>
              <a:t> </a:t>
            </a:r>
            <a:r>
              <a:rPr sz="2450" spc="-20" dirty="0">
                <a:latin typeface="Arial"/>
                <a:cs typeface="Arial"/>
              </a:rPr>
              <a:t>report,</a:t>
            </a:r>
            <a:r>
              <a:rPr sz="2450" spc="-114" dirty="0">
                <a:latin typeface="Arial"/>
                <a:cs typeface="Arial"/>
              </a:rPr>
              <a:t> </a:t>
            </a:r>
            <a:r>
              <a:rPr sz="2450" spc="-130" dirty="0">
                <a:latin typeface="Arial"/>
                <a:cs typeface="Arial"/>
              </a:rPr>
              <a:t>please </a:t>
            </a:r>
            <a:r>
              <a:rPr sz="2450" spc="-65" dirty="0">
                <a:latin typeface="Arial"/>
                <a:cs typeface="Arial"/>
              </a:rPr>
              <a:t>contact</a:t>
            </a:r>
            <a:r>
              <a:rPr sz="2450" spc="-155" dirty="0">
                <a:latin typeface="Arial"/>
                <a:cs typeface="Arial"/>
              </a:rPr>
              <a:t> </a:t>
            </a:r>
            <a:r>
              <a:rPr sz="2450" spc="-20" dirty="0">
                <a:latin typeface="Arial"/>
                <a:cs typeface="Arial"/>
              </a:rPr>
              <a:t>the</a:t>
            </a:r>
            <a:r>
              <a:rPr sz="2450" spc="-135" dirty="0">
                <a:latin typeface="Arial"/>
                <a:cs typeface="Arial"/>
              </a:rPr>
              <a:t> </a:t>
            </a:r>
            <a:r>
              <a:rPr sz="2450" spc="-65" dirty="0">
                <a:latin typeface="Arial"/>
                <a:cs typeface="Arial"/>
              </a:rPr>
              <a:t>library.</a:t>
            </a:r>
            <a:endParaRPr sz="2450">
              <a:latin typeface="Arial"/>
              <a:cs typeface="Arial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444938" y="1307447"/>
            <a:ext cx="4986655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40" dirty="0"/>
              <a:t>Submitting </a:t>
            </a:r>
            <a:r>
              <a:rPr spc="-315" dirty="0"/>
              <a:t>a</a:t>
            </a:r>
            <a:r>
              <a:rPr spc="-225" dirty="0"/>
              <a:t> </a:t>
            </a:r>
            <a:r>
              <a:rPr spc="-380" dirty="0"/>
              <a:t>Paper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444938" y="3009595"/>
            <a:ext cx="5372735" cy="5276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25475" algn="l"/>
              </a:tabLst>
            </a:pPr>
            <a:r>
              <a:rPr sz="3300" spc="-5" dirty="0">
                <a:latin typeface="Nanum Gothic"/>
                <a:cs typeface="Nanum Gothic"/>
              </a:rPr>
              <a:t>④	</a:t>
            </a:r>
            <a:r>
              <a:rPr sz="3300" spc="-125" dirty="0">
                <a:latin typeface="Arial"/>
                <a:cs typeface="Arial"/>
              </a:rPr>
              <a:t>Confirming </a:t>
            </a:r>
            <a:r>
              <a:rPr sz="3300" spc="-95" dirty="0">
                <a:latin typeface="Arial"/>
                <a:cs typeface="Arial"/>
              </a:rPr>
              <a:t>your</a:t>
            </a:r>
            <a:r>
              <a:rPr sz="3300" spc="-225" dirty="0">
                <a:latin typeface="Arial"/>
                <a:cs typeface="Arial"/>
              </a:rPr>
              <a:t> </a:t>
            </a:r>
            <a:r>
              <a:rPr sz="3300" spc="-165" dirty="0">
                <a:latin typeface="Arial"/>
                <a:cs typeface="Arial"/>
              </a:rPr>
              <a:t>submission</a:t>
            </a:r>
            <a:endParaRPr sz="33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8920473" y="965132"/>
            <a:ext cx="229235" cy="4286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50" b="1" spc="-5" dirty="0">
                <a:solidFill>
                  <a:srgbClr val="FFFFFF"/>
                </a:solidFill>
                <a:latin typeface="Nanum Gothic"/>
                <a:cs typeface="Nanum Gothic"/>
              </a:rPr>
              <a:t>6</a:t>
            </a:r>
            <a:endParaRPr sz="2650">
              <a:latin typeface="Nanum Gothic"/>
              <a:cs typeface="Nanum Gothic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14219513" y="6558115"/>
            <a:ext cx="772160" cy="793115"/>
          </a:xfrm>
          <a:custGeom>
            <a:avLst/>
            <a:gdLst/>
            <a:ahLst/>
            <a:cxnLst/>
            <a:rect l="l" t="t" r="r" b="b"/>
            <a:pathLst>
              <a:path w="772159" h="793115">
                <a:moveTo>
                  <a:pt x="0" y="128590"/>
                </a:moveTo>
                <a:lnTo>
                  <a:pt x="10108" y="78546"/>
                </a:lnTo>
                <a:lnTo>
                  <a:pt x="37671" y="37671"/>
                </a:lnTo>
                <a:lnTo>
                  <a:pt x="78546" y="10108"/>
                </a:lnTo>
                <a:lnTo>
                  <a:pt x="128590" y="0"/>
                </a:lnTo>
                <a:lnTo>
                  <a:pt x="642952" y="0"/>
                </a:lnTo>
                <a:lnTo>
                  <a:pt x="692996" y="10108"/>
                </a:lnTo>
                <a:lnTo>
                  <a:pt x="733871" y="37671"/>
                </a:lnTo>
                <a:lnTo>
                  <a:pt x="761434" y="78546"/>
                </a:lnTo>
                <a:lnTo>
                  <a:pt x="771543" y="128590"/>
                </a:lnTo>
                <a:lnTo>
                  <a:pt x="771543" y="664314"/>
                </a:lnTo>
                <a:lnTo>
                  <a:pt x="761434" y="714358"/>
                </a:lnTo>
                <a:lnTo>
                  <a:pt x="733871" y="755233"/>
                </a:lnTo>
                <a:lnTo>
                  <a:pt x="692996" y="782796"/>
                </a:lnTo>
                <a:lnTo>
                  <a:pt x="642952" y="792905"/>
                </a:lnTo>
                <a:lnTo>
                  <a:pt x="128590" y="792905"/>
                </a:lnTo>
                <a:lnTo>
                  <a:pt x="78546" y="782796"/>
                </a:lnTo>
                <a:lnTo>
                  <a:pt x="37671" y="755233"/>
                </a:lnTo>
                <a:lnTo>
                  <a:pt x="10108" y="714358"/>
                </a:lnTo>
                <a:lnTo>
                  <a:pt x="0" y="664314"/>
                </a:lnTo>
                <a:lnTo>
                  <a:pt x="0" y="128590"/>
                </a:lnTo>
                <a:close/>
              </a:path>
            </a:pathLst>
          </a:custGeom>
          <a:ln w="6282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559421" y="9702090"/>
            <a:ext cx="762000" cy="483870"/>
          </a:xfrm>
          <a:custGeom>
            <a:avLst/>
            <a:gdLst/>
            <a:ahLst/>
            <a:cxnLst/>
            <a:rect l="l" t="t" r="r" b="b"/>
            <a:pathLst>
              <a:path w="762000" h="483870">
                <a:moveTo>
                  <a:pt x="0" y="80630"/>
                </a:moveTo>
                <a:lnTo>
                  <a:pt x="6340" y="49257"/>
                </a:lnTo>
                <a:lnTo>
                  <a:pt x="23626" y="23626"/>
                </a:lnTo>
                <a:lnTo>
                  <a:pt x="49257" y="6340"/>
                </a:lnTo>
                <a:lnTo>
                  <a:pt x="80630" y="0"/>
                </a:lnTo>
                <a:lnTo>
                  <a:pt x="680859" y="0"/>
                </a:lnTo>
                <a:lnTo>
                  <a:pt x="712233" y="6340"/>
                </a:lnTo>
                <a:lnTo>
                  <a:pt x="737863" y="23626"/>
                </a:lnTo>
                <a:lnTo>
                  <a:pt x="755150" y="49257"/>
                </a:lnTo>
                <a:lnTo>
                  <a:pt x="761490" y="80630"/>
                </a:lnTo>
                <a:lnTo>
                  <a:pt x="761490" y="403154"/>
                </a:lnTo>
                <a:lnTo>
                  <a:pt x="755150" y="434528"/>
                </a:lnTo>
                <a:lnTo>
                  <a:pt x="737863" y="460158"/>
                </a:lnTo>
                <a:lnTo>
                  <a:pt x="712233" y="477444"/>
                </a:lnTo>
                <a:lnTo>
                  <a:pt x="680859" y="483785"/>
                </a:lnTo>
                <a:lnTo>
                  <a:pt x="80630" y="483785"/>
                </a:lnTo>
                <a:lnTo>
                  <a:pt x="49257" y="477444"/>
                </a:lnTo>
                <a:lnTo>
                  <a:pt x="23626" y="460158"/>
                </a:lnTo>
                <a:lnTo>
                  <a:pt x="6340" y="434528"/>
                </a:lnTo>
                <a:lnTo>
                  <a:pt x="0" y="403154"/>
                </a:lnTo>
                <a:lnTo>
                  <a:pt x="0" y="80630"/>
                </a:lnTo>
                <a:close/>
              </a:path>
            </a:pathLst>
          </a:custGeom>
          <a:ln w="62829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TextBox 10"/>
          <p:cNvSpPr txBox="1"/>
          <p:nvPr/>
        </p:nvSpPr>
        <p:spPr>
          <a:xfrm>
            <a:off x="755650" y="10455275"/>
            <a:ext cx="18939388" cy="7394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863" y="3698875"/>
            <a:ext cx="7560753" cy="68326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8764" y="3537280"/>
            <a:ext cx="9792886" cy="39145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444938" y="1307447"/>
            <a:ext cx="7156450" cy="77978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pc="-315" dirty="0"/>
              <a:t>Viewing </a:t>
            </a:r>
            <a:r>
              <a:rPr spc="-280" dirty="0"/>
              <a:t>Originality </a:t>
            </a:r>
            <a:r>
              <a:rPr spc="-395" dirty="0"/>
              <a:t>Reports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920473" y="965132"/>
            <a:ext cx="229235" cy="4286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50" b="1" spc="-5" dirty="0">
                <a:solidFill>
                  <a:srgbClr val="FFFFFF"/>
                </a:solidFill>
                <a:latin typeface="Nanum Gothic"/>
                <a:cs typeface="Nanum Gothic"/>
              </a:rPr>
              <a:t>7</a:t>
            </a:r>
            <a:endParaRPr sz="2650">
              <a:latin typeface="Nanum Gothic"/>
              <a:cs typeface="Nanum Gothic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382243" y="2661446"/>
            <a:ext cx="8802376" cy="743772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378473" y="2657676"/>
            <a:ext cx="8809990" cy="7445375"/>
          </a:xfrm>
          <a:custGeom>
            <a:avLst/>
            <a:gdLst/>
            <a:ahLst/>
            <a:cxnLst/>
            <a:rect l="l" t="t" r="r" b="b"/>
            <a:pathLst>
              <a:path w="8809990" h="7445375">
                <a:moveTo>
                  <a:pt x="0" y="7445265"/>
                </a:moveTo>
                <a:lnTo>
                  <a:pt x="8809916" y="7445265"/>
                </a:lnTo>
                <a:lnTo>
                  <a:pt x="8809916" y="0"/>
                </a:lnTo>
                <a:lnTo>
                  <a:pt x="0" y="0"/>
                </a:lnTo>
                <a:lnTo>
                  <a:pt x="0" y="7445265"/>
                </a:lnTo>
                <a:close/>
              </a:path>
            </a:pathLst>
          </a:custGeom>
          <a:ln w="7539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176355" y="3180415"/>
            <a:ext cx="534670" cy="475615"/>
          </a:xfrm>
          <a:custGeom>
            <a:avLst/>
            <a:gdLst/>
            <a:ahLst/>
            <a:cxnLst/>
            <a:rect l="l" t="t" r="r" b="b"/>
            <a:pathLst>
              <a:path w="534670" h="475614">
                <a:moveTo>
                  <a:pt x="0" y="79164"/>
                </a:moveTo>
                <a:lnTo>
                  <a:pt x="6214" y="48329"/>
                </a:lnTo>
                <a:lnTo>
                  <a:pt x="23168" y="23168"/>
                </a:lnTo>
                <a:lnTo>
                  <a:pt x="48329" y="6214"/>
                </a:lnTo>
                <a:lnTo>
                  <a:pt x="79164" y="0"/>
                </a:lnTo>
                <a:lnTo>
                  <a:pt x="454883" y="0"/>
                </a:lnTo>
                <a:lnTo>
                  <a:pt x="485719" y="6214"/>
                </a:lnTo>
                <a:lnTo>
                  <a:pt x="510880" y="23168"/>
                </a:lnTo>
                <a:lnTo>
                  <a:pt x="527834" y="48329"/>
                </a:lnTo>
                <a:lnTo>
                  <a:pt x="534048" y="79164"/>
                </a:lnTo>
                <a:lnTo>
                  <a:pt x="534048" y="395824"/>
                </a:lnTo>
                <a:lnTo>
                  <a:pt x="527834" y="426659"/>
                </a:lnTo>
                <a:lnTo>
                  <a:pt x="510880" y="451820"/>
                </a:lnTo>
                <a:lnTo>
                  <a:pt x="485719" y="468774"/>
                </a:lnTo>
                <a:lnTo>
                  <a:pt x="454883" y="474989"/>
                </a:lnTo>
                <a:lnTo>
                  <a:pt x="79164" y="474989"/>
                </a:lnTo>
                <a:lnTo>
                  <a:pt x="48329" y="468774"/>
                </a:lnTo>
                <a:lnTo>
                  <a:pt x="23168" y="451820"/>
                </a:lnTo>
                <a:lnTo>
                  <a:pt x="6214" y="426659"/>
                </a:lnTo>
                <a:lnTo>
                  <a:pt x="0" y="395824"/>
                </a:lnTo>
                <a:lnTo>
                  <a:pt x="0" y="79164"/>
                </a:lnTo>
                <a:close/>
              </a:path>
            </a:pathLst>
          </a:custGeom>
          <a:ln w="62829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416258" y="2697887"/>
            <a:ext cx="1935480" cy="457200"/>
          </a:xfrm>
          <a:custGeom>
            <a:avLst/>
            <a:gdLst/>
            <a:ahLst/>
            <a:cxnLst/>
            <a:rect l="l" t="t" r="r" b="b"/>
            <a:pathLst>
              <a:path w="1935479" h="457200">
                <a:moveTo>
                  <a:pt x="1865923" y="0"/>
                </a:moveTo>
                <a:lnTo>
                  <a:pt x="363467" y="0"/>
                </a:lnTo>
                <a:lnTo>
                  <a:pt x="336466" y="5441"/>
                </a:lnTo>
                <a:lnTo>
                  <a:pt x="314434" y="20288"/>
                </a:lnTo>
                <a:lnTo>
                  <a:pt x="299587" y="42321"/>
                </a:lnTo>
                <a:lnTo>
                  <a:pt x="294145" y="69321"/>
                </a:lnTo>
                <a:lnTo>
                  <a:pt x="294145" y="242625"/>
                </a:lnTo>
                <a:lnTo>
                  <a:pt x="0" y="457187"/>
                </a:lnTo>
                <a:lnTo>
                  <a:pt x="294145" y="346607"/>
                </a:lnTo>
                <a:lnTo>
                  <a:pt x="1935245" y="346607"/>
                </a:lnTo>
                <a:lnTo>
                  <a:pt x="1935245" y="69321"/>
                </a:lnTo>
                <a:lnTo>
                  <a:pt x="1929803" y="42321"/>
                </a:lnTo>
                <a:lnTo>
                  <a:pt x="1914956" y="20288"/>
                </a:lnTo>
                <a:lnTo>
                  <a:pt x="1892923" y="5441"/>
                </a:lnTo>
                <a:lnTo>
                  <a:pt x="1865923" y="0"/>
                </a:lnTo>
                <a:close/>
              </a:path>
              <a:path w="1935479" h="457200">
                <a:moveTo>
                  <a:pt x="1935245" y="346607"/>
                </a:moveTo>
                <a:lnTo>
                  <a:pt x="294145" y="346607"/>
                </a:lnTo>
                <a:lnTo>
                  <a:pt x="299587" y="373608"/>
                </a:lnTo>
                <a:lnTo>
                  <a:pt x="314434" y="395640"/>
                </a:lnTo>
                <a:lnTo>
                  <a:pt x="336466" y="410487"/>
                </a:lnTo>
                <a:lnTo>
                  <a:pt x="363467" y="415929"/>
                </a:lnTo>
                <a:lnTo>
                  <a:pt x="1865923" y="415929"/>
                </a:lnTo>
                <a:lnTo>
                  <a:pt x="1892923" y="410487"/>
                </a:lnTo>
                <a:lnTo>
                  <a:pt x="1914956" y="395640"/>
                </a:lnTo>
                <a:lnTo>
                  <a:pt x="1929803" y="373608"/>
                </a:lnTo>
                <a:lnTo>
                  <a:pt x="1935245" y="346607"/>
                </a:lnTo>
                <a:close/>
              </a:path>
            </a:pathLst>
          </a:custGeom>
          <a:solidFill>
            <a:srgbClr val="A4A4A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003578" y="2754509"/>
            <a:ext cx="1054100" cy="277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b="1" spc="-130" dirty="0">
                <a:solidFill>
                  <a:srgbClr val="FFFFFF"/>
                </a:solidFill>
                <a:latin typeface="Arial"/>
                <a:cs typeface="Arial"/>
              </a:rPr>
              <a:t>Open</a:t>
            </a:r>
            <a:r>
              <a:rPr sz="1650" b="1" spc="-18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50" b="1" spc="-130" dirty="0">
                <a:solidFill>
                  <a:srgbClr val="FFFFFF"/>
                </a:solidFill>
                <a:latin typeface="Arial"/>
                <a:cs typeface="Arial"/>
              </a:rPr>
              <a:t>layers</a:t>
            </a:r>
            <a:endParaRPr sz="165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7176355" y="4174374"/>
            <a:ext cx="534670" cy="1217930"/>
          </a:xfrm>
          <a:custGeom>
            <a:avLst/>
            <a:gdLst/>
            <a:ahLst/>
            <a:cxnLst/>
            <a:rect l="l" t="t" r="r" b="b"/>
            <a:pathLst>
              <a:path w="534670" h="1217929">
                <a:moveTo>
                  <a:pt x="0" y="89008"/>
                </a:moveTo>
                <a:lnTo>
                  <a:pt x="7001" y="54381"/>
                </a:lnTo>
                <a:lnTo>
                  <a:pt x="26087" y="26087"/>
                </a:lnTo>
                <a:lnTo>
                  <a:pt x="54381" y="7001"/>
                </a:lnTo>
                <a:lnTo>
                  <a:pt x="89008" y="0"/>
                </a:lnTo>
                <a:lnTo>
                  <a:pt x="445040" y="0"/>
                </a:lnTo>
                <a:lnTo>
                  <a:pt x="479666" y="7001"/>
                </a:lnTo>
                <a:lnTo>
                  <a:pt x="507961" y="26087"/>
                </a:lnTo>
                <a:lnTo>
                  <a:pt x="527047" y="54381"/>
                </a:lnTo>
                <a:lnTo>
                  <a:pt x="534048" y="89008"/>
                </a:lnTo>
                <a:lnTo>
                  <a:pt x="534048" y="1128622"/>
                </a:lnTo>
                <a:lnTo>
                  <a:pt x="527047" y="1163249"/>
                </a:lnTo>
                <a:lnTo>
                  <a:pt x="507961" y="1191543"/>
                </a:lnTo>
                <a:lnTo>
                  <a:pt x="479666" y="1210629"/>
                </a:lnTo>
                <a:lnTo>
                  <a:pt x="445040" y="1217630"/>
                </a:lnTo>
                <a:lnTo>
                  <a:pt x="89008" y="1217630"/>
                </a:lnTo>
                <a:lnTo>
                  <a:pt x="54381" y="1210629"/>
                </a:lnTo>
                <a:lnTo>
                  <a:pt x="26087" y="1191543"/>
                </a:lnTo>
                <a:lnTo>
                  <a:pt x="7001" y="1163249"/>
                </a:lnTo>
                <a:lnTo>
                  <a:pt x="0" y="1128622"/>
                </a:lnTo>
                <a:lnTo>
                  <a:pt x="0" y="89008"/>
                </a:lnTo>
                <a:close/>
              </a:path>
            </a:pathLst>
          </a:custGeom>
          <a:ln w="62829">
            <a:solidFill>
              <a:srgbClr val="6FAC4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7728415" y="5183202"/>
            <a:ext cx="2396490" cy="435609"/>
          </a:xfrm>
          <a:custGeom>
            <a:avLst/>
            <a:gdLst/>
            <a:ahLst/>
            <a:cxnLst/>
            <a:rect l="l" t="t" r="r" b="b"/>
            <a:pathLst>
              <a:path w="2396490" h="435610">
                <a:moveTo>
                  <a:pt x="0" y="0"/>
                </a:moveTo>
                <a:lnTo>
                  <a:pt x="350168" y="192362"/>
                </a:lnTo>
                <a:lnTo>
                  <a:pt x="350168" y="365666"/>
                </a:lnTo>
                <a:lnTo>
                  <a:pt x="355610" y="392666"/>
                </a:lnTo>
                <a:lnTo>
                  <a:pt x="370456" y="414699"/>
                </a:lnTo>
                <a:lnTo>
                  <a:pt x="392489" y="429545"/>
                </a:lnTo>
                <a:lnTo>
                  <a:pt x="419489" y="434987"/>
                </a:lnTo>
                <a:lnTo>
                  <a:pt x="2326566" y="434987"/>
                </a:lnTo>
                <a:lnTo>
                  <a:pt x="2353567" y="429545"/>
                </a:lnTo>
                <a:lnTo>
                  <a:pt x="2375599" y="414699"/>
                </a:lnTo>
                <a:lnTo>
                  <a:pt x="2390446" y="392666"/>
                </a:lnTo>
                <a:lnTo>
                  <a:pt x="2395888" y="365666"/>
                </a:lnTo>
                <a:lnTo>
                  <a:pt x="2395888" y="88379"/>
                </a:lnTo>
                <a:lnTo>
                  <a:pt x="350168" y="88379"/>
                </a:lnTo>
                <a:lnTo>
                  <a:pt x="0" y="0"/>
                </a:lnTo>
                <a:close/>
              </a:path>
              <a:path w="2396490" h="435610">
                <a:moveTo>
                  <a:pt x="2326566" y="19058"/>
                </a:moveTo>
                <a:lnTo>
                  <a:pt x="419489" y="19058"/>
                </a:lnTo>
                <a:lnTo>
                  <a:pt x="392489" y="24500"/>
                </a:lnTo>
                <a:lnTo>
                  <a:pt x="370456" y="39346"/>
                </a:lnTo>
                <a:lnTo>
                  <a:pt x="355610" y="61379"/>
                </a:lnTo>
                <a:lnTo>
                  <a:pt x="350168" y="88379"/>
                </a:lnTo>
                <a:lnTo>
                  <a:pt x="2395888" y="88379"/>
                </a:lnTo>
                <a:lnTo>
                  <a:pt x="2390446" y="61379"/>
                </a:lnTo>
                <a:lnTo>
                  <a:pt x="2375599" y="39346"/>
                </a:lnTo>
                <a:lnTo>
                  <a:pt x="2353567" y="24500"/>
                </a:lnTo>
                <a:lnTo>
                  <a:pt x="2326566" y="19058"/>
                </a:lnTo>
                <a:close/>
              </a:path>
            </a:pathLst>
          </a:custGeom>
          <a:solidFill>
            <a:srgbClr val="6FAC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 txBox="1"/>
          <p:nvPr/>
        </p:nvSpPr>
        <p:spPr>
          <a:xfrm>
            <a:off x="8361913" y="5258463"/>
            <a:ext cx="1477645" cy="277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b="1" spc="-95" dirty="0">
                <a:solidFill>
                  <a:srgbClr val="FFFFFF"/>
                </a:solidFill>
                <a:latin typeface="Arial"/>
                <a:cs typeface="Arial"/>
              </a:rPr>
              <a:t>Similarity</a:t>
            </a:r>
            <a:r>
              <a:rPr sz="1650" b="1" spc="-17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50" b="1" spc="-125" dirty="0">
                <a:solidFill>
                  <a:srgbClr val="FFFFFF"/>
                </a:solidFill>
                <a:latin typeface="Arial"/>
                <a:cs typeface="Arial"/>
              </a:rPr>
              <a:t>results</a:t>
            </a:r>
            <a:endParaRPr sz="1650">
              <a:latin typeface="Arial"/>
              <a:cs typeface="Aria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7176355" y="5457347"/>
            <a:ext cx="534670" cy="504190"/>
          </a:xfrm>
          <a:custGeom>
            <a:avLst/>
            <a:gdLst/>
            <a:ahLst/>
            <a:cxnLst/>
            <a:rect l="l" t="t" r="r" b="b"/>
            <a:pathLst>
              <a:path w="534670" h="504189">
                <a:moveTo>
                  <a:pt x="0" y="83981"/>
                </a:moveTo>
                <a:lnTo>
                  <a:pt x="6598" y="51289"/>
                </a:lnTo>
                <a:lnTo>
                  <a:pt x="24595" y="24595"/>
                </a:lnTo>
                <a:lnTo>
                  <a:pt x="51289" y="6598"/>
                </a:lnTo>
                <a:lnTo>
                  <a:pt x="83981" y="0"/>
                </a:lnTo>
                <a:lnTo>
                  <a:pt x="450066" y="0"/>
                </a:lnTo>
                <a:lnTo>
                  <a:pt x="482759" y="6598"/>
                </a:lnTo>
                <a:lnTo>
                  <a:pt x="509453" y="24595"/>
                </a:lnTo>
                <a:lnTo>
                  <a:pt x="527449" y="51289"/>
                </a:lnTo>
                <a:lnTo>
                  <a:pt x="534048" y="83981"/>
                </a:lnTo>
                <a:lnTo>
                  <a:pt x="534048" y="419908"/>
                </a:lnTo>
                <a:lnTo>
                  <a:pt x="527449" y="452601"/>
                </a:lnTo>
                <a:lnTo>
                  <a:pt x="509453" y="479295"/>
                </a:lnTo>
                <a:lnTo>
                  <a:pt x="482759" y="497291"/>
                </a:lnTo>
                <a:lnTo>
                  <a:pt x="450066" y="503890"/>
                </a:lnTo>
                <a:lnTo>
                  <a:pt x="83981" y="503890"/>
                </a:lnTo>
                <a:lnTo>
                  <a:pt x="51289" y="497291"/>
                </a:lnTo>
                <a:lnTo>
                  <a:pt x="24595" y="479295"/>
                </a:lnTo>
                <a:lnTo>
                  <a:pt x="6598" y="452601"/>
                </a:lnTo>
                <a:lnTo>
                  <a:pt x="0" y="419908"/>
                </a:lnTo>
                <a:lnTo>
                  <a:pt x="0" y="83981"/>
                </a:lnTo>
                <a:close/>
              </a:path>
            </a:pathLst>
          </a:custGeom>
          <a:ln w="62829">
            <a:solidFill>
              <a:srgbClr val="EC7C3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728415" y="5715994"/>
            <a:ext cx="2396490" cy="435609"/>
          </a:xfrm>
          <a:custGeom>
            <a:avLst/>
            <a:gdLst/>
            <a:ahLst/>
            <a:cxnLst/>
            <a:rect l="l" t="t" r="r" b="b"/>
            <a:pathLst>
              <a:path w="2396490" h="435610">
                <a:moveTo>
                  <a:pt x="0" y="0"/>
                </a:moveTo>
                <a:lnTo>
                  <a:pt x="350168" y="192362"/>
                </a:lnTo>
                <a:lnTo>
                  <a:pt x="350168" y="365666"/>
                </a:lnTo>
                <a:lnTo>
                  <a:pt x="355610" y="392666"/>
                </a:lnTo>
                <a:lnTo>
                  <a:pt x="370456" y="414699"/>
                </a:lnTo>
                <a:lnTo>
                  <a:pt x="392489" y="429545"/>
                </a:lnTo>
                <a:lnTo>
                  <a:pt x="419489" y="434987"/>
                </a:lnTo>
                <a:lnTo>
                  <a:pt x="2326566" y="434987"/>
                </a:lnTo>
                <a:lnTo>
                  <a:pt x="2353567" y="429545"/>
                </a:lnTo>
                <a:lnTo>
                  <a:pt x="2375599" y="414699"/>
                </a:lnTo>
                <a:lnTo>
                  <a:pt x="2390446" y="392666"/>
                </a:lnTo>
                <a:lnTo>
                  <a:pt x="2395888" y="365666"/>
                </a:lnTo>
                <a:lnTo>
                  <a:pt x="2395888" y="88379"/>
                </a:lnTo>
                <a:lnTo>
                  <a:pt x="350168" y="88379"/>
                </a:lnTo>
                <a:lnTo>
                  <a:pt x="0" y="0"/>
                </a:lnTo>
                <a:close/>
              </a:path>
              <a:path w="2396490" h="435610">
                <a:moveTo>
                  <a:pt x="2326566" y="19058"/>
                </a:moveTo>
                <a:lnTo>
                  <a:pt x="419489" y="19058"/>
                </a:lnTo>
                <a:lnTo>
                  <a:pt x="392489" y="24500"/>
                </a:lnTo>
                <a:lnTo>
                  <a:pt x="370456" y="39346"/>
                </a:lnTo>
                <a:lnTo>
                  <a:pt x="355610" y="61379"/>
                </a:lnTo>
                <a:lnTo>
                  <a:pt x="350168" y="88379"/>
                </a:lnTo>
                <a:lnTo>
                  <a:pt x="2395888" y="88379"/>
                </a:lnTo>
                <a:lnTo>
                  <a:pt x="2390446" y="61379"/>
                </a:lnTo>
                <a:lnTo>
                  <a:pt x="2375599" y="39346"/>
                </a:lnTo>
                <a:lnTo>
                  <a:pt x="2353567" y="24500"/>
                </a:lnTo>
                <a:lnTo>
                  <a:pt x="2326566" y="19058"/>
                </a:lnTo>
                <a:close/>
              </a:path>
            </a:pathLst>
          </a:custGeom>
          <a:solidFill>
            <a:srgbClr val="EC7C3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8272696" y="5791465"/>
            <a:ext cx="1656714" cy="277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50" b="1" spc="-125" dirty="0">
                <a:solidFill>
                  <a:srgbClr val="FFFFFF"/>
                </a:solidFill>
                <a:latin typeface="Arial"/>
                <a:cs typeface="Arial"/>
              </a:rPr>
              <a:t>Grammar</a:t>
            </a:r>
            <a:r>
              <a:rPr sz="1650" b="1" spc="-16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50" b="1" spc="-150" dirty="0">
                <a:solidFill>
                  <a:srgbClr val="FFFFFF"/>
                </a:solidFill>
                <a:latin typeface="Arial"/>
                <a:cs typeface="Arial"/>
              </a:rPr>
              <a:t>checking</a:t>
            </a:r>
            <a:endParaRPr sz="1650">
              <a:latin typeface="Arial"/>
              <a:cs typeface="Aria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8088636" y="6931321"/>
            <a:ext cx="2041950" cy="162476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8072928" y="6915614"/>
            <a:ext cx="2073910" cy="1656714"/>
          </a:xfrm>
          <a:custGeom>
            <a:avLst/>
            <a:gdLst/>
            <a:ahLst/>
            <a:cxnLst/>
            <a:rect l="l" t="t" r="r" b="b"/>
            <a:pathLst>
              <a:path w="2073909" h="1656715">
                <a:moveTo>
                  <a:pt x="0" y="1656178"/>
                </a:moveTo>
                <a:lnTo>
                  <a:pt x="2073364" y="1656178"/>
                </a:lnTo>
                <a:lnTo>
                  <a:pt x="2073364" y="0"/>
                </a:lnTo>
                <a:lnTo>
                  <a:pt x="0" y="0"/>
                </a:lnTo>
                <a:lnTo>
                  <a:pt x="0" y="1656178"/>
                </a:lnTo>
                <a:close/>
              </a:path>
            </a:pathLst>
          </a:custGeom>
          <a:ln w="31414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10483029" y="2657291"/>
            <a:ext cx="7997825" cy="32518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83870" indent="-471170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483234" algn="l"/>
                <a:tab pos="484505" algn="l"/>
              </a:tabLst>
            </a:pPr>
            <a:r>
              <a:rPr sz="3300" b="1" spc="-190" dirty="0">
                <a:solidFill>
                  <a:srgbClr val="FF0000"/>
                </a:solidFill>
                <a:latin typeface="Arial"/>
                <a:cs typeface="Arial"/>
              </a:rPr>
              <a:t>Similarity </a:t>
            </a:r>
            <a:r>
              <a:rPr sz="3300" b="1" spc="-229" dirty="0">
                <a:solidFill>
                  <a:srgbClr val="FF0000"/>
                </a:solidFill>
                <a:latin typeface="Arial"/>
                <a:cs typeface="Arial"/>
              </a:rPr>
              <a:t>index</a:t>
            </a:r>
            <a:r>
              <a:rPr sz="3300" b="1" spc="-204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300" b="1" spc="-225" dirty="0">
                <a:solidFill>
                  <a:srgbClr val="FF0000"/>
                </a:solidFill>
                <a:latin typeface="Arial"/>
                <a:cs typeface="Arial"/>
              </a:rPr>
              <a:t>(%)</a:t>
            </a:r>
            <a:endParaRPr sz="3300">
              <a:latin typeface="Arial"/>
              <a:cs typeface="Arial"/>
            </a:endParaRPr>
          </a:p>
          <a:p>
            <a:pPr marL="483870" marR="117475">
              <a:lnSpc>
                <a:spcPct val="100000"/>
              </a:lnSpc>
            </a:pPr>
            <a:r>
              <a:rPr sz="3300" spc="-40" dirty="0">
                <a:latin typeface="Arial"/>
                <a:cs typeface="Arial"/>
              </a:rPr>
              <a:t>: </a:t>
            </a:r>
            <a:r>
              <a:rPr sz="3300" spc="-245" dirty="0">
                <a:latin typeface="Arial"/>
                <a:cs typeface="Arial"/>
              </a:rPr>
              <a:t>The </a:t>
            </a:r>
            <a:r>
              <a:rPr sz="3300" spc="-155" dirty="0">
                <a:latin typeface="Arial"/>
                <a:cs typeface="Arial"/>
              </a:rPr>
              <a:t>percentage </a:t>
            </a:r>
            <a:r>
              <a:rPr sz="3300" spc="-10" dirty="0">
                <a:latin typeface="Arial"/>
                <a:cs typeface="Arial"/>
              </a:rPr>
              <a:t>of </a:t>
            </a:r>
            <a:r>
              <a:rPr sz="3300" spc="-40" dirty="0">
                <a:latin typeface="Arial"/>
                <a:cs typeface="Arial"/>
              </a:rPr>
              <a:t>the text </a:t>
            </a:r>
            <a:r>
              <a:rPr sz="3300" spc="-45" dirty="0">
                <a:latin typeface="Arial"/>
                <a:cs typeface="Arial"/>
              </a:rPr>
              <a:t>in </a:t>
            </a:r>
            <a:r>
              <a:rPr sz="3300" spc="-95" dirty="0">
                <a:latin typeface="Arial"/>
                <a:cs typeface="Arial"/>
              </a:rPr>
              <a:t>your </a:t>
            </a:r>
            <a:r>
              <a:rPr sz="3300" spc="-130" dirty="0">
                <a:latin typeface="Arial"/>
                <a:cs typeface="Arial"/>
              </a:rPr>
              <a:t>paper  </a:t>
            </a:r>
            <a:r>
              <a:rPr sz="3300" spc="-5" dirty="0">
                <a:latin typeface="Arial"/>
                <a:cs typeface="Arial"/>
              </a:rPr>
              <a:t>that</a:t>
            </a:r>
            <a:r>
              <a:rPr sz="3300" spc="-190" dirty="0">
                <a:latin typeface="Arial"/>
                <a:cs typeface="Arial"/>
              </a:rPr>
              <a:t> </a:t>
            </a:r>
            <a:r>
              <a:rPr sz="3300" spc="-135" dirty="0">
                <a:latin typeface="Arial"/>
                <a:cs typeface="Arial"/>
              </a:rPr>
              <a:t>matched</a:t>
            </a:r>
            <a:r>
              <a:rPr sz="3300" spc="-175" dirty="0">
                <a:latin typeface="Arial"/>
                <a:cs typeface="Arial"/>
              </a:rPr>
              <a:t> </a:t>
            </a:r>
            <a:r>
              <a:rPr sz="3300" spc="-200" dirty="0">
                <a:latin typeface="Arial"/>
                <a:cs typeface="Arial"/>
              </a:rPr>
              <a:t>sources</a:t>
            </a:r>
            <a:r>
              <a:rPr sz="3300" spc="-175" dirty="0">
                <a:latin typeface="Arial"/>
                <a:cs typeface="Arial"/>
              </a:rPr>
              <a:t> </a:t>
            </a:r>
            <a:r>
              <a:rPr sz="3300" spc="-45" dirty="0">
                <a:latin typeface="Arial"/>
                <a:cs typeface="Arial"/>
              </a:rPr>
              <a:t>in</a:t>
            </a:r>
            <a:r>
              <a:rPr sz="3300" spc="-170" dirty="0">
                <a:latin typeface="Arial"/>
                <a:cs typeface="Arial"/>
              </a:rPr>
              <a:t> </a:t>
            </a:r>
            <a:r>
              <a:rPr sz="3300" spc="0" dirty="0">
                <a:latin typeface="Arial"/>
                <a:cs typeface="Arial"/>
              </a:rPr>
              <a:t>turn</a:t>
            </a:r>
            <a:r>
              <a:rPr sz="3300" spc="-175" dirty="0">
                <a:latin typeface="Arial"/>
                <a:cs typeface="Arial"/>
              </a:rPr>
              <a:t> </a:t>
            </a:r>
            <a:r>
              <a:rPr sz="3300" spc="90" dirty="0">
                <a:latin typeface="Arial"/>
                <a:cs typeface="Arial"/>
              </a:rPr>
              <a:t>it</a:t>
            </a:r>
            <a:r>
              <a:rPr sz="3300" spc="-175" dirty="0">
                <a:latin typeface="Arial"/>
                <a:cs typeface="Arial"/>
              </a:rPr>
              <a:t> </a:t>
            </a:r>
            <a:r>
              <a:rPr sz="3300" spc="-45" dirty="0">
                <a:latin typeface="Arial"/>
                <a:cs typeface="Arial"/>
              </a:rPr>
              <a:t>in</a:t>
            </a:r>
            <a:r>
              <a:rPr sz="3300" spc="-170" dirty="0">
                <a:latin typeface="Arial"/>
                <a:cs typeface="Arial"/>
              </a:rPr>
              <a:t> </a:t>
            </a:r>
            <a:r>
              <a:rPr sz="3300" spc="-175" dirty="0">
                <a:latin typeface="Arial"/>
                <a:cs typeface="Arial"/>
              </a:rPr>
              <a:t>database.</a:t>
            </a:r>
            <a:endParaRPr sz="3300">
              <a:latin typeface="Arial"/>
              <a:cs typeface="Arial"/>
            </a:endParaRPr>
          </a:p>
          <a:p>
            <a:pPr marL="483870" indent="-471170">
              <a:lnSpc>
                <a:spcPct val="100000"/>
              </a:lnSpc>
              <a:spcBef>
                <a:spcPts val="1650"/>
              </a:spcBef>
              <a:buFont typeface="Arial"/>
              <a:buChar char="•"/>
              <a:tabLst>
                <a:tab pos="483234" algn="l"/>
                <a:tab pos="484505" algn="l"/>
              </a:tabLst>
            </a:pPr>
            <a:r>
              <a:rPr sz="3300" b="1" spc="-270" dirty="0">
                <a:solidFill>
                  <a:srgbClr val="FF0000"/>
                </a:solidFill>
                <a:latin typeface="Arial"/>
                <a:cs typeface="Arial"/>
              </a:rPr>
              <a:t>Result </a:t>
            </a:r>
            <a:r>
              <a:rPr sz="3300" b="1" spc="-200" dirty="0">
                <a:solidFill>
                  <a:srgbClr val="FF0000"/>
                </a:solidFill>
                <a:latin typeface="Arial"/>
                <a:cs typeface="Arial"/>
              </a:rPr>
              <a:t>paper: </a:t>
            </a:r>
            <a:r>
              <a:rPr sz="3300" b="1" spc="-220" dirty="0">
                <a:solidFill>
                  <a:srgbClr val="FF0000"/>
                </a:solidFill>
                <a:latin typeface="Arial"/>
                <a:cs typeface="Arial"/>
              </a:rPr>
              <a:t>Download </a:t>
            </a:r>
            <a:r>
              <a:rPr sz="3300" b="1" spc="-320" dirty="0">
                <a:solidFill>
                  <a:srgbClr val="FF0000"/>
                </a:solidFill>
                <a:latin typeface="Arial"/>
                <a:cs typeface="Arial"/>
              </a:rPr>
              <a:t>→ </a:t>
            </a:r>
            <a:r>
              <a:rPr sz="3300" b="1" spc="-229" dirty="0">
                <a:solidFill>
                  <a:srgbClr val="FF0000"/>
                </a:solidFill>
                <a:latin typeface="Arial"/>
                <a:cs typeface="Arial"/>
              </a:rPr>
              <a:t>Current</a:t>
            </a:r>
            <a:r>
              <a:rPr sz="3300" b="1" spc="14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sz="3300" b="1" spc="-170" dirty="0">
                <a:solidFill>
                  <a:srgbClr val="FF0000"/>
                </a:solidFill>
                <a:latin typeface="Arial"/>
                <a:cs typeface="Arial"/>
              </a:rPr>
              <a:t>View</a:t>
            </a:r>
            <a:endParaRPr sz="3300">
              <a:latin typeface="Arial"/>
              <a:cs typeface="Arial"/>
            </a:endParaRPr>
          </a:p>
          <a:p>
            <a:pPr marL="483870">
              <a:lnSpc>
                <a:spcPts val="3945"/>
              </a:lnSpc>
              <a:spcBef>
                <a:spcPts val="25"/>
              </a:spcBef>
            </a:pPr>
            <a:r>
              <a:rPr sz="3300" spc="-665" dirty="0">
                <a:latin typeface="Arial Unicode MS"/>
                <a:cs typeface="Arial Unicode MS"/>
              </a:rPr>
              <a:t>※   </a:t>
            </a:r>
            <a:r>
              <a:rPr sz="3300" spc="-240" dirty="0">
                <a:latin typeface="Arial"/>
                <a:cs typeface="Arial"/>
              </a:rPr>
              <a:t>The </a:t>
            </a:r>
            <a:r>
              <a:rPr sz="3300" spc="-75" dirty="0">
                <a:latin typeface="Arial"/>
                <a:cs typeface="Arial"/>
              </a:rPr>
              <a:t>result </a:t>
            </a:r>
            <a:r>
              <a:rPr sz="3300" spc="-250" dirty="0">
                <a:latin typeface="Arial"/>
                <a:cs typeface="Arial"/>
              </a:rPr>
              <a:t>pages </a:t>
            </a:r>
            <a:r>
              <a:rPr sz="3300" spc="-155" dirty="0">
                <a:latin typeface="Arial"/>
                <a:cs typeface="Arial"/>
              </a:rPr>
              <a:t>are </a:t>
            </a:r>
            <a:r>
              <a:rPr sz="3300" spc="-105" dirty="0">
                <a:latin typeface="Arial"/>
                <a:cs typeface="Arial"/>
              </a:rPr>
              <a:t>on </a:t>
            </a:r>
            <a:r>
              <a:rPr sz="3300" spc="-40" dirty="0">
                <a:latin typeface="Arial"/>
                <a:cs typeface="Arial"/>
              </a:rPr>
              <a:t>the </a:t>
            </a:r>
            <a:r>
              <a:rPr sz="3300" spc="-120" dirty="0">
                <a:latin typeface="Arial"/>
                <a:cs typeface="Arial"/>
              </a:rPr>
              <a:t>last section</a:t>
            </a:r>
            <a:r>
              <a:rPr sz="3300" spc="-430" dirty="0">
                <a:latin typeface="Arial"/>
                <a:cs typeface="Arial"/>
              </a:rPr>
              <a:t> </a:t>
            </a:r>
            <a:r>
              <a:rPr sz="3300" spc="-10" dirty="0">
                <a:latin typeface="Arial"/>
                <a:cs typeface="Arial"/>
              </a:rPr>
              <a:t>of</a:t>
            </a:r>
            <a:endParaRPr sz="3300">
              <a:latin typeface="Arial"/>
              <a:cs typeface="Arial"/>
            </a:endParaRPr>
          </a:p>
          <a:p>
            <a:pPr marL="483870">
              <a:lnSpc>
                <a:spcPts val="3945"/>
              </a:lnSpc>
            </a:pPr>
            <a:r>
              <a:rPr sz="3300" spc="-40" dirty="0">
                <a:latin typeface="Arial"/>
                <a:cs typeface="Arial"/>
              </a:rPr>
              <a:t>the </a:t>
            </a:r>
            <a:r>
              <a:rPr sz="3300" spc="-114" dirty="0">
                <a:latin typeface="Arial"/>
                <a:cs typeface="Arial"/>
              </a:rPr>
              <a:t>downloaded </a:t>
            </a:r>
            <a:r>
              <a:rPr sz="3300" spc="-455" dirty="0">
                <a:latin typeface="Arial"/>
                <a:cs typeface="Arial"/>
              </a:rPr>
              <a:t>PDF</a:t>
            </a:r>
            <a:r>
              <a:rPr sz="3300" spc="-415" dirty="0">
                <a:latin typeface="Arial"/>
                <a:cs typeface="Arial"/>
              </a:rPr>
              <a:t> </a:t>
            </a:r>
            <a:r>
              <a:rPr sz="3300" spc="-35" dirty="0">
                <a:latin typeface="Arial"/>
                <a:cs typeface="Arial"/>
              </a:rPr>
              <a:t>file.</a:t>
            </a:r>
            <a:endParaRPr sz="3300">
              <a:latin typeface="Arial"/>
              <a:cs typeface="Arial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7176355" y="6026580"/>
            <a:ext cx="534670" cy="356235"/>
          </a:xfrm>
          <a:custGeom>
            <a:avLst/>
            <a:gdLst/>
            <a:ahLst/>
            <a:cxnLst/>
            <a:rect l="l" t="t" r="r" b="b"/>
            <a:pathLst>
              <a:path w="534670" h="356235">
                <a:moveTo>
                  <a:pt x="0" y="59268"/>
                </a:moveTo>
                <a:lnTo>
                  <a:pt x="4651" y="36180"/>
                </a:lnTo>
                <a:lnTo>
                  <a:pt x="17343" y="17343"/>
                </a:lnTo>
                <a:lnTo>
                  <a:pt x="36180" y="4651"/>
                </a:lnTo>
                <a:lnTo>
                  <a:pt x="59268" y="0"/>
                </a:lnTo>
                <a:lnTo>
                  <a:pt x="474779" y="0"/>
                </a:lnTo>
                <a:lnTo>
                  <a:pt x="497867" y="4651"/>
                </a:lnTo>
                <a:lnTo>
                  <a:pt x="516705" y="17343"/>
                </a:lnTo>
                <a:lnTo>
                  <a:pt x="529396" y="36180"/>
                </a:lnTo>
                <a:lnTo>
                  <a:pt x="534048" y="59268"/>
                </a:lnTo>
                <a:lnTo>
                  <a:pt x="534048" y="296344"/>
                </a:lnTo>
                <a:lnTo>
                  <a:pt x="529396" y="319432"/>
                </a:lnTo>
                <a:lnTo>
                  <a:pt x="516705" y="338270"/>
                </a:lnTo>
                <a:lnTo>
                  <a:pt x="497867" y="350961"/>
                </a:lnTo>
                <a:lnTo>
                  <a:pt x="474779" y="355613"/>
                </a:lnTo>
                <a:lnTo>
                  <a:pt x="59268" y="355613"/>
                </a:lnTo>
                <a:lnTo>
                  <a:pt x="36180" y="350961"/>
                </a:lnTo>
                <a:lnTo>
                  <a:pt x="17343" y="338270"/>
                </a:lnTo>
                <a:lnTo>
                  <a:pt x="4651" y="319432"/>
                </a:lnTo>
                <a:lnTo>
                  <a:pt x="0" y="296344"/>
                </a:lnTo>
                <a:lnTo>
                  <a:pt x="0" y="59268"/>
                </a:lnTo>
                <a:close/>
              </a:path>
            </a:pathLst>
          </a:custGeom>
          <a:ln w="62829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728415" y="6287740"/>
            <a:ext cx="2396490" cy="435609"/>
          </a:xfrm>
          <a:custGeom>
            <a:avLst/>
            <a:gdLst/>
            <a:ahLst/>
            <a:cxnLst/>
            <a:rect l="l" t="t" r="r" b="b"/>
            <a:pathLst>
              <a:path w="2396490" h="435609">
                <a:moveTo>
                  <a:pt x="0" y="0"/>
                </a:moveTo>
                <a:lnTo>
                  <a:pt x="350168" y="192362"/>
                </a:lnTo>
                <a:lnTo>
                  <a:pt x="350168" y="365666"/>
                </a:lnTo>
                <a:lnTo>
                  <a:pt x="355610" y="392666"/>
                </a:lnTo>
                <a:lnTo>
                  <a:pt x="370456" y="414699"/>
                </a:lnTo>
                <a:lnTo>
                  <a:pt x="392489" y="429545"/>
                </a:lnTo>
                <a:lnTo>
                  <a:pt x="419489" y="434987"/>
                </a:lnTo>
                <a:lnTo>
                  <a:pt x="2326566" y="434987"/>
                </a:lnTo>
                <a:lnTo>
                  <a:pt x="2353567" y="429545"/>
                </a:lnTo>
                <a:lnTo>
                  <a:pt x="2375599" y="414699"/>
                </a:lnTo>
                <a:lnTo>
                  <a:pt x="2390446" y="392666"/>
                </a:lnTo>
                <a:lnTo>
                  <a:pt x="2395888" y="365666"/>
                </a:lnTo>
                <a:lnTo>
                  <a:pt x="2395888" y="88379"/>
                </a:lnTo>
                <a:lnTo>
                  <a:pt x="350168" y="88379"/>
                </a:lnTo>
                <a:lnTo>
                  <a:pt x="0" y="0"/>
                </a:lnTo>
                <a:close/>
              </a:path>
              <a:path w="2396490" h="435609">
                <a:moveTo>
                  <a:pt x="2326566" y="19058"/>
                </a:moveTo>
                <a:lnTo>
                  <a:pt x="419489" y="19058"/>
                </a:lnTo>
                <a:lnTo>
                  <a:pt x="392489" y="24500"/>
                </a:lnTo>
                <a:lnTo>
                  <a:pt x="370456" y="39346"/>
                </a:lnTo>
                <a:lnTo>
                  <a:pt x="355610" y="61379"/>
                </a:lnTo>
                <a:lnTo>
                  <a:pt x="350168" y="88379"/>
                </a:lnTo>
                <a:lnTo>
                  <a:pt x="2395888" y="88379"/>
                </a:lnTo>
                <a:lnTo>
                  <a:pt x="2390446" y="61379"/>
                </a:lnTo>
                <a:lnTo>
                  <a:pt x="2375599" y="39346"/>
                </a:lnTo>
                <a:lnTo>
                  <a:pt x="2353567" y="24500"/>
                </a:lnTo>
                <a:lnTo>
                  <a:pt x="2326566" y="19058"/>
                </a:lnTo>
                <a:close/>
              </a:path>
            </a:pathLst>
          </a:custGeom>
          <a:solidFill>
            <a:srgbClr val="4471C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8326729" y="6362436"/>
            <a:ext cx="1547495" cy="2781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650" b="1" spc="-110" dirty="0">
                <a:solidFill>
                  <a:srgbClr val="FFFFFF"/>
                </a:solidFill>
                <a:latin typeface="Arial"/>
                <a:cs typeface="Arial"/>
              </a:rPr>
              <a:t>Download</a:t>
            </a:r>
            <a:r>
              <a:rPr sz="1650" b="1" spc="-16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1650" b="1" spc="-125" dirty="0">
                <a:solidFill>
                  <a:srgbClr val="FFFFFF"/>
                </a:solidFill>
                <a:latin typeface="Arial"/>
                <a:cs typeface="Arial"/>
              </a:rPr>
              <a:t>results</a:t>
            </a:r>
            <a:endParaRPr sz="1650">
              <a:latin typeface="Arial"/>
              <a:cs typeface="Arial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128847" y="7324632"/>
            <a:ext cx="1132205" cy="356235"/>
          </a:xfrm>
          <a:custGeom>
            <a:avLst/>
            <a:gdLst/>
            <a:ahLst/>
            <a:cxnLst/>
            <a:rect l="l" t="t" r="r" b="b"/>
            <a:pathLst>
              <a:path w="1132204" h="356234">
                <a:moveTo>
                  <a:pt x="0" y="59268"/>
                </a:moveTo>
                <a:lnTo>
                  <a:pt x="4651" y="36180"/>
                </a:lnTo>
                <a:lnTo>
                  <a:pt x="17343" y="17343"/>
                </a:lnTo>
                <a:lnTo>
                  <a:pt x="36180" y="4651"/>
                </a:lnTo>
                <a:lnTo>
                  <a:pt x="59268" y="0"/>
                </a:lnTo>
                <a:lnTo>
                  <a:pt x="1072914" y="0"/>
                </a:lnTo>
                <a:lnTo>
                  <a:pt x="1096002" y="4651"/>
                </a:lnTo>
                <a:lnTo>
                  <a:pt x="1114839" y="17343"/>
                </a:lnTo>
                <a:lnTo>
                  <a:pt x="1127531" y="36180"/>
                </a:lnTo>
                <a:lnTo>
                  <a:pt x="1132182" y="59268"/>
                </a:lnTo>
                <a:lnTo>
                  <a:pt x="1132182" y="296344"/>
                </a:lnTo>
                <a:lnTo>
                  <a:pt x="1127531" y="319432"/>
                </a:lnTo>
                <a:lnTo>
                  <a:pt x="1114839" y="338270"/>
                </a:lnTo>
                <a:lnTo>
                  <a:pt x="1096002" y="350961"/>
                </a:lnTo>
                <a:lnTo>
                  <a:pt x="1072914" y="355613"/>
                </a:lnTo>
                <a:lnTo>
                  <a:pt x="59268" y="355613"/>
                </a:lnTo>
                <a:lnTo>
                  <a:pt x="36180" y="350961"/>
                </a:lnTo>
                <a:lnTo>
                  <a:pt x="17343" y="338270"/>
                </a:lnTo>
                <a:lnTo>
                  <a:pt x="4651" y="319432"/>
                </a:lnTo>
                <a:lnTo>
                  <a:pt x="0" y="296344"/>
                </a:lnTo>
                <a:lnTo>
                  <a:pt x="0" y="59268"/>
                </a:lnTo>
                <a:close/>
              </a:path>
            </a:pathLst>
          </a:custGeom>
          <a:ln w="62829">
            <a:solidFill>
              <a:srgbClr val="4471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1018991" y="6522931"/>
            <a:ext cx="5310327" cy="239128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1649797" y="8356289"/>
            <a:ext cx="3846406" cy="1372190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1044124" y="6306798"/>
            <a:ext cx="5285740" cy="3677285"/>
          </a:xfrm>
          <a:custGeom>
            <a:avLst/>
            <a:gdLst/>
            <a:ahLst/>
            <a:cxnLst/>
            <a:rect l="l" t="t" r="r" b="b"/>
            <a:pathLst>
              <a:path w="5285740" h="3677284">
                <a:moveTo>
                  <a:pt x="0" y="3676767"/>
                </a:moveTo>
                <a:lnTo>
                  <a:pt x="5285195" y="3676767"/>
                </a:lnTo>
                <a:lnTo>
                  <a:pt x="5285195" y="0"/>
                </a:lnTo>
                <a:lnTo>
                  <a:pt x="0" y="0"/>
                </a:lnTo>
                <a:lnTo>
                  <a:pt x="0" y="3676767"/>
                </a:lnTo>
                <a:close/>
              </a:path>
            </a:pathLst>
          </a:custGeom>
          <a:ln w="10052">
            <a:solidFill>
              <a:srgbClr val="A4A4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16703437" y="9203616"/>
            <a:ext cx="2097405" cy="72898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300" spc="-150" dirty="0">
                <a:latin typeface="Arial"/>
                <a:cs typeface="Arial"/>
              </a:rPr>
              <a:t>Example</a:t>
            </a:r>
            <a:endParaRPr sz="23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sz="2300" spc="-25" dirty="0">
                <a:latin typeface="Arial"/>
                <a:cs typeface="Arial"/>
              </a:rPr>
              <a:t>: </a:t>
            </a:r>
            <a:r>
              <a:rPr sz="2300" spc="-65" dirty="0">
                <a:latin typeface="Arial"/>
                <a:cs typeface="Arial"/>
              </a:rPr>
              <a:t>Similarity</a:t>
            </a:r>
            <a:r>
              <a:rPr sz="2300" spc="-260" dirty="0">
                <a:latin typeface="Arial"/>
                <a:cs typeface="Arial"/>
              </a:rPr>
              <a:t> </a:t>
            </a:r>
            <a:r>
              <a:rPr sz="2300" spc="-20" dirty="0">
                <a:latin typeface="Arial"/>
                <a:cs typeface="Arial"/>
              </a:rPr>
              <a:t>report</a:t>
            </a:r>
            <a:endParaRPr sz="2300">
              <a:latin typeface="Arial"/>
              <a:cs typeface="Arial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078583" y="3111513"/>
            <a:ext cx="2322830" cy="922655"/>
          </a:xfrm>
          <a:custGeom>
            <a:avLst/>
            <a:gdLst/>
            <a:ahLst/>
            <a:cxnLst/>
            <a:rect l="l" t="t" r="r" b="b"/>
            <a:pathLst>
              <a:path w="2322829" h="922654">
                <a:moveTo>
                  <a:pt x="0" y="155607"/>
                </a:moveTo>
                <a:lnTo>
                  <a:pt x="7810" y="107133"/>
                </a:lnTo>
                <a:lnTo>
                  <a:pt x="29564" y="65047"/>
                </a:lnTo>
                <a:lnTo>
                  <a:pt x="62743" y="31868"/>
                </a:lnTo>
                <a:lnTo>
                  <a:pt x="104829" y="10114"/>
                </a:lnTo>
                <a:lnTo>
                  <a:pt x="153303" y="2303"/>
                </a:lnTo>
                <a:lnTo>
                  <a:pt x="949978" y="2303"/>
                </a:lnTo>
                <a:lnTo>
                  <a:pt x="1357111" y="2303"/>
                </a:lnTo>
                <a:lnTo>
                  <a:pt x="1475230" y="2303"/>
                </a:lnTo>
                <a:lnTo>
                  <a:pt x="1523704" y="10114"/>
                </a:lnTo>
                <a:lnTo>
                  <a:pt x="1565790" y="31868"/>
                </a:lnTo>
                <a:lnTo>
                  <a:pt x="1598968" y="65047"/>
                </a:lnTo>
                <a:lnTo>
                  <a:pt x="1620722" y="107133"/>
                </a:lnTo>
                <a:lnTo>
                  <a:pt x="1628533" y="155607"/>
                </a:lnTo>
                <a:lnTo>
                  <a:pt x="2322273" y="0"/>
                </a:lnTo>
                <a:lnTo>
                  <a:pt x="1628533" y="385562"/>
                </a:lnTo>
                <a:lnTo>
                  <a:pt x="1628533" y="768820"/>
                </a:lnTo>
                <a:lnTo>
                  <a:pt x="1620722" y="817294"/>
                </a:lnTo>
                <a:lnTo>
                  <a:pt x="1598968" y="859380"/>
                </a:lnTo>
                <a:lnTo>
                  <a:pt x="1565790" y="892558"/>
                </a:lnTo>
                <a:lnTo>
                  <a:pt x="1523704" y="914312"/>
                </a:lnTo>
                <a:lnTo>
                  <a:pt x="1475230" y="922123"/>
                </a:lnTo>
                <a:lnTo>
                  <a:pt x="1357111" y="922123"/>
                </a:lnTo>
                <a:lnTo>
                  <a:pt x="949978" y="922123"/>
                </a:lnTo>
                <a:lnTo>
                  <a:pt x="153303" y="922123"/>
                </a:lnTo>
                <a:lnTo>
                  <a:pt x="104829" y="914312"/>
                </a:lnTo>
                <a:lnTo>
                  <a:pt x="62743" y="892558"/>
                </a:lnTo>
                <a:lnTo>
                  <a:pt x="29564" y="859380"/>
                </a:lnTo>
                <a:lnTo>
                  <a:pt x="7810" y="817294"/>
                </a:lnTo>
                <a:lnTo>
                  <a:pt x="0" y="768820"/>
                </a:lnTo>
                <a:lnTo>
                  <a:pt x="0" y="385562"/>
                </a:lnTo>
                <a:lnTo>
                  <a:pt x="0" y="155607"/>
                </a:lnTo>
                <a:close/>
              </a:path>
            </a:pathLst>
          </a:custGeom>
          <a:ln w="6282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TextBox 26"/>
          <p:cNvSpPr txBox="1"/>
          <p:nvPr/>
        </p:nvSpPr>
        <p:spPr>
          <a:xfrm>
            <a:off x="755650" y="10553993"/>
            <a:ext cx="18939388" cy="7394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7089182" y="5418902"/>
            <a:ext cx="860003" cy="566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7893258" y="5621761"/>
            <a:ext cx="2230624" cy="566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4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1115</TotalTime>
  <Words>271</Words>
  <Application>Microsoft Macintosh PowerPoint</Application>
  <PresentationFormat>Custom</PresentationFormat>
  <Paragraphs>60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Unicode MS</vt:lpstr>
      <vt:lpstr>Calibri</vt:lpstr>
      <vt:lpstr>Nanum Gothic</vt:lpstr>
      <vt:lpstr>Times New Roman</vt:lpstr>
      <vt:lpstr>Arial</vt:lpstr>
      <vt:lpstr>Office Theme</vt:lpstr>
      <vt:lpstr>Similarity Checker ‘turn it in’ Guide for self-checking</vt:lpstr>
      <vt:lpstr>Turn it in ?</vt:lpstr>
      <vt:lpstr>Create an Account: Self-Checking</vt:lpstr>
      <vt:lpstr>Submitting a Paper</vt:lpstr>
      <vt:lpstr>Submitting a Paper</vt:lpstr>
      <vt:lpstr>Submitting a Paper</vt:lpstr>
      <vt:lpstr>Viewing Originality Reports</vt:lpstr>
    </vt:vector>
  </TitlesOfParts>
  <LinksUpToDate>false</LinksUpToDate>
  <SharedDoc>false</SharedDoc>
  <HyperlinksChanged>false</HyperlinksChanged>
  <AppVersion>15.0025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Similarity Checker ‘turn it in’ Guide for self-checking</dc:title>
  <cp:lastModifiedBy>Microsoft Office User</cp:lastModifiedBy>
  <cp:revision>7</cp:revision>
  <dcterms:created xsi:type="dcterms:W3CDTF">2018-09-05T14:51:43Z</dcterms:created>
  <dcterms:modified xsi:type="dcterms:W3CDTF">2018-09-06T00:26:47Z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2018-09-05T00:00:00Z</vt:filetime>
  </property>
  <property fmtid="{D5CDD505-2E9C-101B-9397-08002B2CF9AE}" pid="3" name="Creator">
    <vt:lpwstr>PDFium</vt:lpwstr>
  </property>
  <property fmtid="{D5CDD505-2E9C-101B-9397-08002B2CF9AE}" pid="4" name="LastSaved">
    <vt:filetime>2018-09-05T00:00:00Z</vt:filetime>
  </property>
</Properties>
</file>