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300" r:id="rId3"/>
    <p:sldId id="260" r:id="rId4"/>
    <p:sldId id="261" r:id="rId5"/>
    <p:sldId id="323" r:id="rId6"/>
    <p:sldId id="309" r:id="rId7"/>
    <p:sldId id="268" r:id="rId8"/>
    <p:sldId id="271" r:id="rId9"/>
    <p:sldId id="324" r:id="rId10"/>
    <p:sldId id="307" r:id="rId11"/>
  </p:sldIdLst>
  <p:sldSz cx="9144000" cy="6858000" type="screen4x3"/>
  <p:notesSz cx="6797675" cy="9928225"/>
  <p:embeddedFontLst>
    <p:embeddedFont>
      <p:font typeface="-윤고딕330" panose="020B0600000101010101" charset="-127"/>
      <p:regular r:id="rId13"/>
    </p:embeddedFont>
    <p:embeddedFont>
      <p:font typeface="-윤고딕340" panose="020B0600000101010101" charset="-127"/>
      <p:regular r:id="rId14"/>
    </p:embeddedFont>
    <p:embeddedFont>
      <p:font typeface="Cambria Math" panose="02040503050406030204" pitchFamily="18" charset="0"/>
      <p:regular r:id="rId15"/>
    </p:embeddedFont>
    <p:embeddedFont>
      <p:font typeface="HY견고딕" panose="02030600000101010101" pitchFamily="18" charset="-127"/>
      <p:regular r:id="rId16"/>
    </p:embeddedFont>
    <p:embeddedFont>
      <p:font typeface="맑은 고딕" panose="020B0503020000020004" pitchFamily="50" charset="-127"/>
      <p:regular r:id="rId17"/>
      <p:bold r:id="rId1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83F69"/>
    <a:srgbClr val="0A3E67"/>
    <a:srgbClr val="4BACC6"/>
    <a:srgbClr val="3792AB"/>
    <a:srgbClr val="065D9E"/>
    <a:srgbClr val="8DCCFB"/>
    <a:srgbClr val="376092"/>
    <a:srgbClr val="145856"/>
    <a:srgbClr val="4662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85036" autoAdjust="0"/>
  </p:normalViewPr>
  <p:slideViewPr>
    <p:cSldViewPr>
      <p:cViewPr varScale="1">
        <p:scale>
          <a:sx n="97" d="100"/>
          <a:sy n="97" d="100"/>
        </p:scale>
        <p:origin x="203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A56AD8-63E5-4A35-B1C0-04C70A7A444F}" type="datetimeFigureOut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C6A234-82BB-4FCF-B6CB-12EDF157A73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5251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표 안에 글씨를 좀 더 진하게 하던지 조금 크기를 키우세요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C6A234-82BB-4FCF-B6CB-12EDF157A733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7333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4E38-76CF-4908-A07A-DCB962FC232E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87625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432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09DB5-4BD1-44A1-8DD4-4F4DC7359FC6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85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B39EE-CB81-424C-A64A-1D7BA8FDC62E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316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01BCF-FCB2-413F-B3C9-355C6FAFE0D3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0758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28CD9-8F18-4814-8940-D2ECBAFBCFC8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0567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68F07-F837-472E-90F6-E919C4A87238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2254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778C9-1295-404B-BDBB-74E302B760EC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933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CFCD7-6AF7-465D-831F-D030C98F2CF8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051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D6EF3-06C6-4211-8CE7-1576BCFFECAA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6653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870B6-7AAE-4624-B492-154200C34AFA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8747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E4AD1-F5C8-4518-99F1-69545678A8C8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7075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A3804-4017-4F88-9CC2-68104DA39131}" type="datetime1">
              <a:rPr lang="ko-KR" altLang="en-US" smtClean="0"/>
              <a:pPr/>
              <a:t>2025-03-31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74904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48AD0-7A19-4E19-8EA4-FF52639D01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2165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-6350" y="2190750"/>
            <a:ext cx="9163050" cy="1943100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제목 1"/>
          <p:cNvSpPr txBox="1">
            <a:spLocks/>
          </p:cNvSpPr>
          <p:nvPr/>
        </p:nvSpPr>
        <p:spPr>
          <a:xfrm>
            <a:off x="628650" y="2553005"/>
            <a:ext cx="7886700" cy="1203722"/>
          </a:xfrm>
          <a:prstGeom prst="rect">
            <a:avLst/>
          </a:prstGeom>
        </p:spPr>
        <p:txBody>
          <a:bodyPr vert="horz" wrap="none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유동인구 </a:t>
            </a:r>
            <a:r>
              <a:rPr lang="ko-KR" altLang="en-US" sz="2800" dirty="0" err="1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빅데이터를</a:t>
            </a:r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활용한 </a:t>
            </a:r>
            <a:endParaRPr lang="en-US" altLang="ko-KR" sz="28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고속도로 휴게소 혼잡지표 개발</a:t>
            </a:r>
            <a:endParaRPr lang="ko-KR" altLang="en-US" sz="25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-19050" y="2089656"/>
            <a:ext cx="9162000" cy="113288"/>
          </a:xfrm>
          <a:prstGeom prst="rect">
            <a:avLst/>
          </a:prstGeom>
          <a:gradFill flip="none" rotWithShape="1">
            <a:gsLst>
              <a:gs pos="0">
                <a:srgbClr val="076FBD"/>
              </a:gs>
              <a:gs pos="95000">
                <a:srgbClr val="043F6D"/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11430" y="352211"/>
            <a:ext cx="2648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65000"/>
                    <a:lumOff val="35000"/>
                    <a:alpha val="99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석사학위 논문 계획서 발표</a:t>
            </a:r>
            <a:endParaRPr lang="en-US" altLang="ko-KR" sz="1600" dirty="0">
              <a:solidFill>
                <a:schemeClr val="tx1">
                  <a:lumMod val="65000"/>
                  <a:lumOff val="35000"/>
                  <a:alpha val="99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1600" dirty="0">
                <a:solidFill>
                  <a:schemeClr val="tx1">
                    <a:lumMod val="65000"/>
                    <a:lumOff val="35000"/>
                    <a:alpha val="99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(20??. ??. ??)</a:t>
            </a:r>
            <a:endParaRPr lang="ko-KR" altLang="en-US" sz="1600" dirty="0">
              <a:solidFill>
                <a:schemeClr val="tx1">
                  <a:lumMod val="65000"/>
                  <a:lumOff val="35000"/>
                  <a:alpha val="99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Box 33"/>
              <p:cNvSpPr txBox="1"/>
              <p:nvPr/>
            </p:nvSpPr>
            <p:spPr>
              <a:xfrm>
                <a:off x="2574851" y="5209553"/>
                <a:ext cx="3994300" cy="9668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ko-KR" altLang="en-US" sz="2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아주대학교 교통</a:t>
                </a:r>
                <a14:m>
                  <m:oMath xmlns:m="http://schemas.openxmlformats.org/officeDocument/2006/math">
                    <m:r>
                      <a:rPr lang="en-US" altLang="ko-KR" sz="2000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 panose="02040503050406030204" pitchFamily="18" charset="0"/>
                        <a:ea typeface="+mj-ea"/>
                      </a:rPr>
                      <m:t>·</m:t>
                    </m:r>
                    <m:r>
                      <a:rPr lang="ko-KR" altLang="en-US" sz="2000" i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 panose="02040503050406030204" pitchFamily="18" charset="0"/>
                        <a:ea typeface="+mj-ea"/>
                      </a:rPr>
                      <m:t>모</m:t>
                    </m:r>
                    <m:r>
                      <a:rPr lang="ko-KR" altLang="en-US" sz="2000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 panose="02040503050406030204" pitchFamily="18" charset="0"/>
                        <a:ea typeface="+mj-ea"/>
                      </a:rPr>
                      <m:t>빌</m:t>
                    </m:r>
                    <m:r>
                      <a:rPr lang="ko-KR" altLang="en-US" sz="2000" i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 panose="02040503050406030204" pitchFamily="18" charset="0"/>
                        <a:ea typeface="+mj-ea"/>
                      </a:rPr>
                      <m:t>리</m:t>
                    </m:r>
                    <m:r>
                      <a:rPr lang="ko-KR" altLang="en-US" sz="2000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 panose="02040503050406030204" pitchFamily="18" charset="0"/>
                        <a:ea typeface="+mj-ea"/>
                      </a:rPr>
                      <m:t>티</m:t>
                    </m:r>
                    <m:r>
                      <a:rPr lang="ko-KR" altLang="en-US" sz="2000" i="1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 panose="02040503050406030204" pitchFamily="18" charset="0"/>
                        <a:ea typeface="+mj-ea"/>
                      </a:rPr>
                      <m:t>대</m:t>
                    </m:r>
                    <m:r>
                      <a:rPr lang="ko-KR" altLang="en-US" sz="2000" i="1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Cambria Math" panose="02040503050406030204" pitchFamily="18" charset="0"/>
                        <a:ea typeface="+mj-ea"/>
                      </a:rPr>
                      <m:t>학</m:t>
                    </m:r>
                  </m:oMath>
                </a14:m>
                <a:r>
                  <a:rPr lang="ko-KR" altLang="en-US" sz="2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원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ko-KR" altLang="en-US" sz="2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ea"/>
                    <a:ea typeface="+mj-ea"/>
                  </a:rPr>
                  <a:t>홍 길 동</a:t>
                </a:r>
              </a:p>
            </p:txBody>
          </p:sp>
        </mc:Choice>
        <mc:Fallback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4851" y="5209553"/>
                <a:ext cx="3994300" cy="966868"/>
              </a:xfrm>
              <a:prstGeom prst="rect">
                <a:avLst/>
              </a:prstGeom>
              <a:blipFill>
                <a:blip r:embed="rId2"/>
                <a:stretch>
                  <a:fillRect l="-1220" r="-1067" b="-1075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직사각형 9"/>
          <p:cNvSpPr/>
          <p:nvPr/>
        </p:nvSpPr>
        <p:spPr>
          <a:xfrm>
            <a:off x="-19050" y="4133850"/>
            <a:ext cx="9162000" cy="113288"/>
          </a:xfrm>
          <a:prstGeom prst="rect">
            <a:avLst/>
          </a:prstGeom>
          <a:gradFill flip="none" rotWithShape="1">
            <a:gsLst>
              <a:gs pos="0">
                <a:srgbClr val="F14163"/>
              </a:gs>
              <a:gs pos="95000">
                <a:srgbClr val="CB0F33"/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 rot="1437778">
            <a:off x="4780776" y="877087"/>
            <a:ext cx="3744416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dirty="0"/>
              <a:t>본 </a:t>
            </a:r>
            <a:r>
              <a:rPr lang="en-US" altLang="ko-KR" dirty="0"/>
              <a:t>PPT</a:t>
            </a:r>
            <a:r>
              <a:rPr lang="ko-KR" altLang="en-US" dirty="0"/>
              <a:t>는 발표 준비 내용 참고를 위해 드리는 샘플임</a:t>
            </a:r>
            <a:r>
              <a:rPr lang="en-US" altLang="ko-KR" dirty="0"/>
              <a:t>. </a:t>
            </a:r>
            <a:r>
              <a:rPr lang="ko-KR" altLang="en-US" dirty="0"/>
              <a:t>편하신 </a:t>
            </a:r>
            <a:r>
              <a:rPr lang="en-US" altLang="ko-KR" dirty="0"/>
              <a:t>PPT </a:t>
            </a:r>
            <a:r>
              <a:rPr lang="ko-KR" altLang="en-US" dirty="0"/>
              <a:t>템플릿을 자유롭게 사용하면 됨</a:t>
            </a:r>
          </a:p>
        </p:txBody>
      </p:sp>
    </p:spTree>
    <p:extLst>
      <p:ext uri="{BB962C8B-B14F-4D97-AF65-F5344CB8AC3E}">
        <p14:creationId xmlns:p14="http://schemas.microsoft.com/office/powerpoint/2010/main" val="1269257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1738908"/>
            <a:ext cx="230425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목차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95736" y="2560687"/>
            <a:ext cx="388079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연구의 배경 및 목적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95736" y="3356992"/>
            <a:ext cx="445685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연구의 범위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4191471"/>
            <a:ext cx="561280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관련 현황 및 연구 고찰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95736" y="4983559"/>
            <a:ext cx="669292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</a:t>
            </a:r>
            <a:r>
              <a:rPr lang="ko-KR" altLang="en-US" sz="2400" dirty="0"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향후 계획</a:t>
            </a:r>
          </a:p>
        </p:txBody>
      </p:sp>
    </p:spTree>
    <p:extLst>
      <p:ext uri="{BB962C8B-B14F-4D97-AF65-F5344CB8AC3E}">
        <p14:creationId xmlns:p14="http://schemas.microsoft.com/office/powerpoint/2010/main" val="821257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모서리가 둥근 직사각형 191"/>
          <p:cNvSpPr/>
          <p:nvPr/>
        </p:nvSpPr>
        <p:spPr>
          <a:xfrm>
            <a:off x="570099" y="972764"/>
            <a:ext cx="8410501" cy="345638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 rot="5400000">
            <a:off x="4536000" y="-4536000"/>
            <a:ext cx="72000" cy="9144000"/>
          </a:xfrm>
          <a:prstGeom prst="rect">
            <a:avLst/>
          </a:prstGeom>
          <a:solidFill>
            <a:srgbClr val="01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764704"/>
            <a:ext cx="4392488" cy="0"/>
          </a:xfrm>
          <a:prstGeom prst="line">
            <a:avLst/>
          </a:prstGeom>
          <a:ln w="15875">
            <a:solidFill>
              <a:srgbClr val="DBDA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 bwMode="auto">
          <a:xfrm>
            <a:off x="73570" y="149151"/>
            <a:ext cx="907042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연구의 배경 및 목적</a:t>
            </a:r>
          </a:p>
        </p:txBody>
      </p:sp>
      <p:sp>
        <p:nvSpPr>
          <p:cNvPr id="191" name="자유형 190"/>
          <p:cNvSpPr/>
          <p:nvPr/>
        </p:nvSpPr>
        <p:spPr>
          <a:xfrm flipV="1">
            <a:off x="285366" y="4661219"/>
            <a:ext cx="273625" cy="141081"/>
          </a:xfrm>
          <a:custGeom>
            <a:avLst/>
            <a:gdLst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0 w 347663"/>
              <a:gd name="connsiteY2" fmla="*/ 76200 h 419100"/>
              <a:gd name="connsiteX3" fmla="*/ 90488 w 347663"/>
              <a:gd name="connsiteY3" fmla="*/ 0 h 419100"/>
              <a:gd name="connsiteX4" fmla="*/ 347663 w 347663"/>
              <a:gd name="connsiteY4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0 w 347663"/>
              <a:gd name="connsiteY2" fmla="*/ 76200 h 419100"/>
              <a:gd name="connsiteX3" fmla="*/ 90488 w 347663"/>
              <a:gd name="connsiteY3" fmla="*/ 0 h 419100"/>
              <a:gd name="connsiteX4" fmla="*/ 347663 w 347663"/>
              <a:gd name="connsiteY4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0 w 347663"/>
              <a:gd name="connsiteY2" fmla="*/ 76200 h 419100"/>
              <a:gd name="connsiteX3" fmla="*/ 90488 w 347663"/>
              <a:gd name="connsiteY3" fmla="*/ 0 h 419100"/>
              <a:gd name="connsiteX4" fmla="*/ 347663 w 347663"/>
              <a:gd name="connsiteY4" fmla="*/ 0 h 419100"/>
              <a:gd name="connsiteX0" fmla="*/ 300038 w 300038"/>
              <a:gd name="connsiteY0" fmla="*/ 0 h 419100"/>
              <a:gd name="connsiteX1" fmla="*/ 300038 w 300038"/>
              <a:gd name="connsiteY1" fmla="*/ 419100 h 419100"/>
              <a:gd name="connsiteX2" fmla="*/ 0 w 300038"/>
              <a:gd name="connsiteY2" fmla="*/ 76200 h 419100"/>
              <a:gd name="connsiteX3" fmla="*/ 42863 w 300038"/>
              <a:gd name="connsiteY3" fmla="*/ 0 h 419100"/>
              <a:gd name="connsiteX4" fmla="*/ 300038 w 300038"/>
              <a:gd name="connsiteY4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0 w 347663"/>
              <a:gd name="connsiteY2" fmla="*/ 76200 h 419100"/>
              <a:gd name="connsiteX3" fmla="*/ 90488 w 347663"/>
              <a:gd name="connsiteY3" fmla="*/ 0 h 419100"/>
              <a:gd name="connsiteX4" fmla="*/ 347663 w 347663"/>
              <a:gd name="connsiteY4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95250 w 347663"/>
              <a:gd name="connsiteY2" fmla="*/ 176213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183356 w 347663"/>
              <a:gd name="connsiteY2" fmla="*/ 97632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26207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11907 w 347663"/>
              <a:gd name="connsiteY2" fmla="*/ 14763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2876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4769 w 347663"/>
              <a:gd name="connsiteY2" fmla="*/ 169069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4769 w 347663"/>
              <a:gd name="connsiteY2" fmla="*/ 169069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30957 w 347663"/>
              <a:gd name="connsiteY2" fmla="*/ 14763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30957 w 347663"/>
              <a:gd name="connsiteY2" fmla="*/ 14763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3813 w 347663"/>
              <a:gd name="connsiteY2" fmla="*/ 123825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3813 w 347663"/>
              <a:gd name="connsiteY2" fmla="*/ 123825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0007 w 347663"/>
              <a:gd name="connsiteY2" fmla="*/ 16668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0007 w 347663"/>
              <a:gd name="connsiteY2" fmla="*/ 16668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0007 w 347663"/>
              <a:gd name="connsiteY2" fmla="*/ 16668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53821"/>
              <a:gd name="connsiteY0" fmla="*/ 0 h 211778"/>
              <a:gd name="connsiteX1" fmla="*/ 353821 w 353821"/>
              <a:gd name="connsiteY1" fmla="*/ 211778 h 211778"/>
              <a:gd name="connsiteX2" fmla="*/ 26194 w 353821"/>
              <a:gd name="connsiteY2" fmla="*/ 140494 h 211778"/>
              <a:gd name="connsiteX3" fmla="*/ 0 w 353821"/>
              <a:gd name="connsiteY3" fmla="*/ 76200 h 211778"/>
              <a:gd name="connsiteX4" fmla="*/ 90488 w 353821"/>
              <a:gd name="connsiteY4" fmla="*/ 0 h 211778"/>
              <a:gd name="connsiteX5" fmla="*/ 347663 w 353821"/>
              <a:gd name="connsiteY5" fmla="*/ 0 h 211778"/>
              <a:gd name="connsiteX0" fmla="*/ 347663 w 353821"/>
              <a:gd name="connsiteY0" fmla="*/ 0 h 211778"/>
              <a:gd name="connsiteX1" fmla="*/ 353821 w 353821"/>
              <a:gd name="connsiteY1" fmla="*/ 211778 h 211778"/>
              <a:gd name="connsiteX2" fmla="*/ 26194 w 353821"/>
              <a:gd name="connsiteY2" fmla="*/ 140494 h 211778"/>
              <a:gd name="connsiteX3" fmla="*/ 0 w 353821"/>
              <a:gd name="connsiteY3" fmla="*/ 76200 h 211778"/>
              <a:gd name="connsiteX4" fmla="*/ 90488 w 353821"/>
              <a:gd name="connsiteY4" fmla="*/ 0 h 211778"/>
              <a:gd name="connsiteX5" fmla="*/ 347663 w 353821"/>
              <a:gd name="connsiteY5" fmla="*/ 0 h 211778"/>
              <a:gd name="connsiteX0" fmla="*/ 347663 w 353821"/>
              <a:gd name="connsiteY0" fmla="*/ 0 h 212396"/>
              <a:gd name="connsiteX1" fmla="*/ 353821 w 353821"/>
              <a:gd name="connsiteY1" fmla="*/ 211778 h 212396"/>
              <a:gd name="connsiteX2" fmla="*/ 26194 w 353821"/>
              <a:gd name="connsiteY2" fmla="*/ 140494 h 212396"/>
              <a:gd name="connsiteX3" fmla="*/ 0 w 353821"/>
              <a:gd name="connsiteY3" fmla="*/ 76200 h 212396"/>
              <a:gd name="connsiteX4" fmla="*/ 90488 w 353821"/>
              <a:gd name="connsiteY4" fmla="*/ 0 h 212396"/>
              <a:gd name="connsiteX5" fmla="*/ 347663 w 353821"/>
              <a:gd name="connsiteY5" fmla="*/ 0 h 212396"/>
              <a:gd name="connsiteX0" fmla="*/ 347663 w 353821"/>
              <a:gd name="connsiteY0" fmla="*/ 0 h 211778"/>
              <a:gd name="connsiteX1" fmla="*/ 353821 w 353821"/>
              <a:gd name="connsiteY1" fmla="*/ 211778 h 211778"/>
              <a:gd name="connsiteX2" fmla="*/ 26194 w 353821"/>
              <a:gd name="connsiteY2" fmla="*/ 140494 h 211778"/>
              <a:gd name="connsiteX3" fmla="*/ 0 w 353821"/>
              <a:gd name="connsiteY3" fmla="*/ 76200 h 211778"/>
              <a:gd name="connsiteX4" fmla="*/ 90488 w 353821"/>
              <a:gd name="connsiteY4" fmla="*/ 0 h 211778"/>
              <a:gd name="connsiteX5" fmla="*/ 347663 w 353821"/>
              <a:gd name="connsiteY5" fmla="*/ 0 h 211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3821" h="211778">
                <a:moveTo>
                  <a:pt x="347663" y="0"/>
                </a:moveTo>
                <a:lnTo>
                  <a:pt x="353821" y="211778"/>
                </a:lnTo>
                <a:cubicBezTo>
                  <a:pt x="154290" y="208273"/>
                  <a:pt x="90242" y="222640"/>
                  <a:pt x="26194" y="140494"/>
                </a:cubicBezTo>
                <a:cubicBezTo>
                  <a:pt x="7937" y="121444"/>
                  <a:pt x="1587" y="109537"/>
                  <a:pt x="0" y="76200"/>
                </a:cubicBezTo>
                <a:cubicBezTo>
                  <a:pt x="20638" y="5556"/>
                  <a:pt x="53181" y="3969"/>
                  <a:pt x="90488" y="0"/>
                </a:cubicBezTo>
                <a:lnTo>
                  <a:pt x="347663" y="0"/>
                </a:lnTo>
                <a:close/>
              </a:path>
            </a:pathLst>
          </a:custGeom>
          <a:gradFill>
            <a:gsLst>
              <a:gs pos="0">
                <a:srgbClr val="1E8482"/>
              </a:gs>
              <a:gs pos="96000">
                <a:srgbClr val="145856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+mn-ea"/>
            </a:endParaRPr>
          </a:p>
        </p:txBody>
      </p:sp>
      <p:grpSp>
        <p:nvGrpSpPr>
          <p:cNvPr id="193" name="그룹 2"/>
          <p:cNvGrpSpPr/>
          <p:nvPr/>
        </p:nvGrpSpPr>
        <p:grpSpPr>
          <a:xfrm>
            <a:off x="282280" y="1122036"/>
            <a:ext cx="1227407" cy="796682"/>
            <a:chOff x="687476" y="2445388"/>
            <a:chExt cx="1227407" cy="796682"/>
          </a:xfrm>
          <a:solidFill>
            <a:srgbClr val="376092"/>
          </a:solidFill>
        </p:grpSpPr>
        <p:sp>
          <p:nvSpPr>
            <p:cNvPr id="194" name="오각형 193"/>
            <p:cNvSpPr/>
            <p:nvPr/>
          </p:nvSpPr>
          <p:spPr>
            <a:xfrm flipV="1">
              <a:off x="932362" y="2514499"/>
              <a:ext cx="982521" cy="727571"/>
            </a:xfrm>
            <a:prstGeom prst="homePlate">
              <a:avLst>
                <a:gd name="adj" fmla="val 2903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195" name="오각형 45"/>
            <p:cNvSpPr/>
            <p:nvPr/>
          </p:nvSpPr>
          <p:spPr>
            <a:xfrm flipV="1">
              <a:off x="687476" y="2445388"/>
              <a:ext cx="518364" cy="796682"/>
            </a:xfrm>
            <a:custGeom>
              <a:avLst/>
              <a:gdLst>
                <a:gd name="connsiteX0" fmla="*/ 0 w 779517"/>
                <a:gd name="connsiteY0" fmla="*/ 0 h 701933"/>
                <a:gd name="connsiteX1" fmla="*/ 779517 w 779517"/>
                <a:gd name="connsiteY1" fmla="*/ 0 h 701933"/>
                <a:gd name="connsiteX2" fmla="*/ 779517 w 779517"/>
                <a:gd name="connsiteY2" fmla="*/ 350967 h 701933"/>
                <a:gd name="connsiteX3" fmla="*/ 779517 w 779517"/>
                <a:gd name="connsiteY3" fmla="*/ 701933 h 701933"/>
                <a:gd name="connsiteX4" fmla="*/ 0 w 779517"/>
                <a:gd name="connsiteY4" fmla="*/ 701933 h 701933"/>
                <a:gd name="connsiteX5" fmla="*/ 0 w 779517"/>
                <a:gd name="connsiteY5" fmla="*/ 0 h 701933"/>
                <a:gd name="connsiteX0" fmla="*/ 0 w 779517"/>
                <a:gd name="connsiteY0" fmla="*/ 0 h 701933"/>
                <a:gd name="connsiteX1" fmla="*/ 123359 w 779517"/>
                <a:gd name="connsiteY1" fmla="*/ 680 h 701933"/>
                <a:gd name="connsiteX2" fmla="*/ 779517 w 779517"/>
                <a:gd name="connsiteY2" fmla="*/ 0 h 701933"/>
                <a:gd name="connsiteX3" fmla="*/ 779517 w 779517"/>
                <a:gd name="connsiteY3" fmla="*/ 350967 h 701933"/>
                <a:gd name="connsiteX4" fmla="*/ 779517 w 779517"/>
                <a:gd name="connsiteY4" fmla="*/ 701933 h 701933"/>
                <a:gd name="connsiteX5" fmla="*/ 0 w 779517"/>
                <a:gd name="connsiteY5" fmla="*/ 701933 h 701933"/>
                <a:gd name="connsiteX6" fmla="*/ 0 w 779517"/>
                <a:gd name="connsiteY6" fmla="*/ 0 h 701933"/>
                <a:gd name="connsiteX0" fmla="*/ 0 w 779517"/>
                <a:gd name="connsiteY0" fmla="*/ 0 h 701933"/>
                <a:gd name="connsiteX1" fmla="*/ 123359 w 779517"/>
                <a:gd name="connsiteY1" fmla="*/ 680 h 701933"/>
                <a:gd name="connsiteX2" fmla="*/ 779517 w 779517"/>
                <a:gd name="connsiteY2" fmla="*/ 0 h 701933"/>
                <a:gd name="connsiteX3" fmla="*/ 779517 w 779517"/>
                <a:gd name="connsiteY3" fmla="*/ 350967 h 701933"/>
                <a:gd name="connsiteX4" fmla="*/ 779517 w 779517"/>
                <a:gd name="connsiteY4" fmla="*/ 701933 h 701933"/>
                <a:gd name="connsiteX5" fmla="*/ 123359 w 779517"/>
                <a:gd name="connsiteY5" fmla="*/ 698386 h 701933"/>
                <a:gd name="connsiteX6" fmla="*/ 0 w 779517"/>
                <a:gd name="connsiteY6" fmla="*/ 701933 h 701933"/>
                <a:gd name="connsiteX7" fmla="*/ 0 w 779517"/>
                <a:gd name="connsiteY7" fmla="*/ 0 h 701933"/>
                <a:gd name="connsiteX0" fmla="*/ 42862 w 779517"/>
                <a:gd name="connsiteY0" fmla="*/ 69056 h 701933"/>
                <a:gd name="connsiteX1" fmla="*/ 123359 w 779517"/>
                <a:gd name="connsiteY1" fmla="*/ 680 h 701933"/>
                <a:gd name="connsiteX2" fmla="*/ 779517 w 779517"/>
                <a:gd name="connsiteY2" fmla="*/ 0 h 701933"/>
                <a:gd name="connsiteX3" fmla="*/ 779517 w 779517"/>
                <a:gd name="connsiteY3" fmla="*/ 350967 h 701933"/>
                <a:gd name="connsiteX4" fmla="*/ 779517 w 779517"/>
                <a:gd name="connsiteY4" fmla="*/ 701933 h 701933"/>
                <a:gd name="connsiteX5" fmla="*/ 123359 w 779517"/>
                <a:gd name="connsiteY5" fmla="*/ 698386 h 701933"/>
                <a:gd name="connsiteX6" fmla="*/ 0 w 779517"/>
                <a:gd name="connsiteY6" fmla="*/ 701933 h 701933"/>
                <a:gd name="connsiteX7" fmla="*/ 42862 w 779517"/>
                <a:gd name="connsiteY7" fmla="*/ 69056 h 701933"/>
                <a:gd name="connsiteX0" fmla="*/ 0 w 736655"/>
                <a:gd name="connsiteY0" fmla="*/ 69056 h 766227"/>
                <a:gd name="connsiteX1" fmla="*/ 80497 w 736655"/>
                <a:gd name="connsiteY1" fmla="*/ 680 h 766227"/>
                <a:gd name="connsiteX2" fmla="*/ 736655 w 736655"/>
                <a:gd name="connsiteY2" fmla="*/ 0 h 766227"/>
                <a:gd name="connsiteX3" fmla="*/ 736655 w 736655"/>
                <a:gd name="connsiteY3" fmla="*/ 350967 h 766227"/>
                <a:gd name="connsiteX4" fmla="*/ 736655 w 736655"/>
                <a:gd name="connsiteY4" fmla="*/ 701933 h 766227"/>
                <a:gd name="connsiteX5" fmla="*/ 80497 w 736655"/>
                <a:gd name="connsiteY5" fmla="*/ 698386 h 766227"/>
                <a:gd name="connsiteX6" fmla="*/ 9525 w 736655"/>
                <a:gd name="connsiteY6" fmla="*/ 766227 h 766227"/>
                <a:gd name="connsiteX7" fmla="*/ 0 w 736655"/>
                <a:gd name="connsiteY7" fmla="*/ 69056 h 766227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75735 w 736655"/>
                <a:gd name="connsiteY5" fmla="*/ 700768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73354 w 736655"/>
                <a:gd name="connsiteY5" fmla="*/ 700768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73354 w 736655"/>
                <a:gd name="connsiteY5" fmla="*/ 705530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2879 w 736655"/>
                <a:gd name="connsiteY5" fmla="*/ 700767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7642 w 736655"/>
                <a:gd name="connsiteY5" fmla="*/ 700767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36655" h="768608">
                  <a:moveTo>
                    <a:pt x="0" y="69056"/>
                  </a:moveTo>
                  <a:cubicBezTo>
                    <a:pt x="17307" y="27214"/>
                    <a:pt x="39377" y="9185"/>
                    <a:pt x="80497" y="680"/>
                  </a:cubicBezTo>
                  <a:lnTo>
                    <a:pt x="736655" y="0"/>
                  </a:lnTo>
                  <a:lnTo>
                    <a:pt x="736655" y="350967"/>
                  </a:lnTo>
                  <a:lnTo>
                    <a:pt x="736655" y="701933"/>
                  </a:lnTo>
                  <a:lnTo>
                    <a:pt x="87642" y="700767"/>
                  </a:lnTo>
                  <a:cubicBezTo>
                    <a:pt x="40172" y="712268"/>
                    <a:pt x="21277" y="728532"/>
                    <a:pt x="2381" y="768608"/>
                  </a:cubicBezTo>
                  <a:cubicBezTo>
                    <a:pt x="1587" y="535424"/>
                    <a:pt x="794" y="302240"/>
                    <a:pt x="0" y="6905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196" name="직사각형 195"/>
          <p:cNvSpPr/>
          <p:nvPr/>
        </p:nvSpPr>
        <p:spPr>
          <a:xfrm>
            <a:off x="222795" y="1200225"/>
            <a:ext cx="11886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>
              <a:defRPr/>
            </a:pP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  <a:t>연구의</a:t>
            </a:r>
            <a:b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</a:b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  <a:t>배경</a:t>
            </a:r>
          </a:p>
        </p:txBody>
      </p:sp>
      <p:sp>
        <p:nvSpPr>
          <p:cNvPr id="239" name="모서리가 둥근 직사각형 8"/>
          <p:cNvSpPr/>
          <p:nvPr/>
        </p:nvSpPr>
        <p:spPr>
          <a:xfrm>
            <a:off x="1619672" y="1133290"/>
            <a:ext cx="6912768" cy="215169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pic>
        <p:nvPicPr>
          <p:cNvPr id="240" name="그림 2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19327" y="2996952"/>
            <a:ext cx="4769917" cy="873624"/>
          </a:xfrm>
          <a:prstGeom prst="rect">
            <a:avLst/>
          </a:prstGeom>
        </p:spPr>
      </p:pic>
      <p:sp>
        <p:nvSpPr>
          <p:cNvPr id="256" name="모서리가 둥근 직사각형 255"/>
          <p:cNvSpPr/>
          <p:nvPr/>
        </p:nvSpPr>
        <p:spPr>
          <a:xfrm>
            <a:off x="550309" y="4581128"/>
            <a:ext cx="8208000" cy="187220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+mn-ea"/>
            </a:endParaRPr>
          </a:p>
        </p:txBody>
      </p:sp>
      <p:sp>
        <p:nvSpPr>
          <p:cNvPr id="257" name="자유형 256"/>
          <p:cNvSpPr/>
          <p:nvPr/>
        </p:nvSpPr>
        <p:spPr>
          <a:xfrm flipV="1">
            <a:off x="285366" y="1061020"/>
            <a:ext cx="273625" cy="141081"/>
          </a:xfrm>
          <a:custGeom>
            <a:avLst/>
            <a:gdLst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0 w 347663"/>
              <a:gd name="connsiteY2" fmla="*/ 76200 h 419100"/>
              <a:gd name="connsiteX3" fmla="*/ 90488 w 347663"/>
              <a:gd name="connsiteY3" fmla="*/ 0 h 419100"/>
              <a:gd name="connsiteX4" fmla="*/ 347663 w 347663"/>
              <a:gd name="connsiteY4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0 w 347663"/>
              <a:gd name="connsiteY2" fmla="*/ 76200 h 419100"/>
              <a:gd name="connsiteX3" fmla="*/ 90488 w 347663"/>
              <a:gd name="connsiteY3" fmla="*/ 0 h 419100"/>
              <a:gd name="connsiteX4" fmla="*/ 347663 w 347663"/>
              <a:gd name="connsiteY4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0 w 347663"/>
              <a:gd name="connsiteY2" fmla="*/ 76200 h 419100"/>
              <a:gd name="connsiteX3" fmla="*/ 90488 w 347663"/>
              <a:gd name="connsiteY3" fmla="*/ 0 h 419100"/>
              <a:gd name="connsiteX4" fmla="*/ 347663 w 347663"/>
              <a:gd name="connsiteY4" fmla="*/ 0 h 419100"/>
              <a:gd name="connsiteX0" fmla="*/ 300038 w 300038"/>
              <a:gd name="connsiteY0" fmla="*/ 0 h 419100"/>
              <a:gd name="connsiteX1" fmla="*/ 300038 w 300038"/>
              <a:gd name="connsiteY1" fmla="*/ 419100 h 419100"/>
              <a:gd name="connsiteX2" fmla="*/ 0 w 300038"/>
              <a:gd name="connsiteY2" fmla="*/ 76200 h 419100"/>
              <a:gd name="connsiteX3" fmla="*/ 42863 w 300038"/>
              <a:gd name="connsiteY3" fmla="*/ 0 h 419100"/>
              <a:gd name="connsiteX4" fmla="*/ 300038 w 300038"/>
              <a:gd name="connsiteY4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0 w 347663"/>
              <a:gd name="connsiteY2" fmla="*/ 76200 h 419100"/>
              <a:gd name="connsiteX3" fmla="*/ 90488 w 347663"/>
              <a:gd name="connsiteY3" fmla="*/ 0 h 419100"/>
              <a:gd name="connsiteX4" fmla="*/ 347663 w 347663"/>
              <a:gd name="connsiteY4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95250 w 347663"/>
              <a:gd name="connsiteY2" fmla="*/ 176213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183356 w 347663"/>
              <a:gd name="connsiteY2" fmla="*/ 97632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26207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11907 w 347663"/>
              <a:gd name="connsiteY2" fmla="*/ 14763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2876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4769 w 347663"/>
              <a:gd name="connsiteY2" fmla="*/ 169069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4769 w 347663"/>
              <a:gd name="connsiteY2" fmla="*/ 169069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30957 w 347663"/>
              <a:gd name="connsiteY2" fmla="*/ 14763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30957 w 347663"/>
              <a:gd name="connsiteY2" fmla="*/ 14763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3813 w 347663"/>
              <a:gd name="connsiteY2" fmla="*/ 123825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3813 w 347663"/>
              <a:gd name="connsiteY2" fmla="*/ 123825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0007 w 347663"/>
              <a:gd name="connsiteY2" fmla="*/ 16668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0007 w 347663"/>
              <a:gd name="connsiteY2" fmla="*/ 16668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50007 w 347663"/>
              <a:gd name="connsiteY2" fmla="*/ 166688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47663"/>
              <a:gd name="connsiteY0" fmla="*/ 0 h 419100"/>
              <a:gd name="connsiteX1" fmla="*/ 347663 w 347663"/>
              <a:gd name="connsiteY1" fmla="*/ 419100 h 419100"/>
              <a:gd name="connsiteX2" fmla="*/ 26194 w 347663"/>
              <a:gd name="connsiteY2" fmla="*/ 140494 h 419100"/>
              <a:gd name="connsiteX3" fmla="*/ 0 w 347663"/>
              <a:gd name="connsiteY3" fmla="*/ 76200 h 419100"/>
              <a:gd name="connsiteX4" fmla="*/ 90488 w 347663"/>
              <a:gd name="connsiteY4" fmla="*/ 0 h 419100"/>
              <a:gd name="connsiteX5" fmla="*/ 347663 w 347663"/>
              <a:gd name="connsiteY5" fmla="*/ 0 h 419100"/>
              <a:gd name="connsiteX0" fmla="*/ 347663 w 353821"/>
              <a:gd name="connsiteY0" fmla="*/ 0 h 211778"/>
              <a:gd name="connsiteX1" fmla="*/ 353821 w 353821"/>
              <a:gd name="connsiteY1" fmla="*/ 211778 h 211778"/>
              <a:gd name="connsiteX2" fmla="*/ 26194 w 353821"/>
              <a:gd name="connsiteY2" fmla="*/ 140494 h 211778"/>
              <a:gd name="connsiteX3" fmla="*/ 0 w 353821"/>
              <a:gd name="connsiteY3" fmla="*/ 76200 h 211778"/>
              <a:gd name="connsiteX4" fmla="*/ 90488 w 353821"/>
              <a:gd name="connsiteY4" fmla="*/ 0 h 211778"/>
              <a:gd name="connsiteX5" fmla="*/ 347663 w 353821"/>
              <a:gd name="connsiteY5" fmla="*/ 0 h 211778"/>
              <a:gd name="connsiteX0" fmla="*/ 347663 w 353821"/>
              <a:gd name="connsiteY0" fmla="*/ 0 h 211778"/>
              <a:gd name="connsiteX1" fmla="*/ 353821 w 353821"/>
              <a:gd name="connsiteY1" fmla="*/ 211778 h 211778"/>
              <a:gd name="connsiteX2" fmla="*/ 26194 w 353821"/>
              <a:gd name="connsiteY2" fmla="*/ 140494 h 211778"/>
              <a:gd name="connsiteX3" fmla="*/ 0 w 353821"/>
              <a:gd name="connsiteY3" fmla="*/ 76200 h 211778"/>
              <a:gd name="connsiteX4" fmla="*/ 90488 w 353821"/>
              <a:gd name="connsiteY4" fmla="*/ 0 h 211778"/>
              <a:gd name="connsiteX5" fmla="*/ 347663 w 353821"/>
              <a:gd name="connsiteY5" fmla="*/ 0 h 211778"/>
              <a:gd name="connsiteX0" fmla="*/ 347663 w 353821"/>
              <a:gd name="connsiteY0" fmla="*/ 0 h 212396"/>
              <a:gd name="connsiteX1" fmla="*/ 353821 w 353821"/>
              <a:gd name="connsiteY1" fmla="*/ 211778 h 212396"/>
              <a:gd name="connsiteX2" fmla="*/ 26194 w 353821"/>
              <a:gd name="connsiteY2" fmla="*/ 140494 h 212396"/>
              <a:gd name="connsiteX3" fmla="*/ 0 w 353821"/>
              <a:gd name="connsiteY3" fmla="*/ 76200 h 212396"/>
              <a:gd name="connsiteX4" fmla="*/ 90488 w 353821"/>
              <a:gd name="connsiteY4" fmla="*/ 0 h 212396"/>
              <a:gd name="connsiteX5" fmla="*/ 347663 w 353821"/>
              <a:gd name="connsiteY5" fmla="*/ 0 h 212396"/>
              <a:gd name="connsiteX0" fmla="*/ 347663 w 353821"/>
              <a:gd name="connsiteY0" fmla="*/ 0 h 211778"/>
              <a:gd name="connsiteX1" fmla="*/ 353821 w 353821"/>
              <a:gd name="connsiteY1" fmla="*/ 211778 h 211778"/>
              <a:gd name="connsiteX2" fmla="*/ 26194 w 353821"/>
              <a:gd name="connsiteY2" fmla="*/ 140494 h 211778"/>
              <a:gd name="connsiteX3" fmla="*/ 0 w 353821"/>
              <a:gd name="connsiteY3" fmla="*/ 76200 h 211778"/>
              <a:gd name="connsiteX4" fmla="*/ 90488 w 353821"/>
              <a:gd name="connsiteY4" fmla="*/ 0 h 211778"/>
              <a:gd name="connsiteX5" fmla="*/ 347663 w 353821"/>
              <a:gd name="connsiteY5" fmla="*/ 0 h 211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3821" h="211778">
                <a:moveTo>
                  <a:pt x="347663" y="0"/>
                </a:moveTo>
                <a:lnTo>
                  <a:pt x="353821" y="211778"/>
                </a:lnTo>
                <a:cubicBezTo>
                  <a:pt x="154290" y="208273"/>
                  <a:pt x="90242" y="222640"/>
                  <a:pt x="26194" y="140494"/>
                </a:cubicBezTo>
                <a:cubicBezTo>
                  <a:pt x="7937" y="121444"/>
                  <a:pt x="1587" y="109537"/>
                  <a:pt x="0" y="76200"/>
                </a:cubicBezTo>
                <a:cubicBezTo>
                  <a:pt x="20638" y="5556"/>
                  <a:pt x="53181" y="3969"/>
                  <a:pt x="90488" y="0"/>
                </a:cubicBezTo>
                <a:lnTo>
                  <a:pt x="347663" y="0"/>
                </a:lnTo>
                <a:close/>
              </a:path>
            </a:pathLst>
          </a:custGeom>
          <a:gradFill>
            <a:gsLst>
              <a:gs pos="0">
                <a:srgbClr val="376092"/>
              </a:gs>
              <a:gs pos="96000">
                <a:srgbClr val="1D324B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+mn-ea"/>
            </a:endParaRPr>
          </a:p>
        </p:txBody>
      </p:sp>
      <p:grpSp>
        <p:nvGrpSpPr>
          <p:cNvPr id="258" name="그룹 2"/>
          <p:cNvGrpSpPr/>
          <p:nvPr/>
        </p:nvGrpSpPr>
        <p:grpSpPr>
          <a:xfrm>
            <a:off x="282280" y="4722435"/>
            <a:ext cx="1227407" cy="796682"/>
            <a:chOff x="687476" y="2445388"/>
            <a:chExt cx="1227407" cy="796682"/>
          </a:xfrm>
          <a:solidFill>
            <a:srgbClr val="1E8482"/>
          </a:solidFill>
        </p:grpSpPr>
        <p:sp>
          <p:nvSpPr>
            <p:cNvPr id="259" name="오각형 258"/>
            <p:cNvSpPr/>
            <p:nvPr/>
          </p:nvSpPr>
          <p:spPr>
            <a:xfrm flipV="1">
              <a:off x="932362" y="2514499"/>
              <a:ext cx="982521" cy="727571"/>
            </a:xfrm>
            <a:prstGeom prst="homePlate">
              <a:avLst>
                <a:gd name="adj" fmla="val 2903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60" name="오각형 45"/>
            <p:cNvSpPr/>
            <p:nvPr/>
          </p:nvSpPr>
          <p:spPr>
            <a:xfrm flipV="1">
              <a:off x="687476" y="2445388"/>
              <a:ext cx="518364" cy="796682"/>
            </a:xfrm>
            <a:custGeom>
              <a:avLst/>
              <a:gdLst>
                <a:gd name="connsiteX0" fmla="*/ 0 w 779517"/>
                <a:gd name="connsiteY0" fmla="*/ 0 h 701933"/>
                <a:gd name="connsiteX1" fmla="*/ 779517 w 779517"/>
                <a:gd name="connsiteY1" fmla="*/ 0 h 701933"/>
                <a:gd name="connsiteX2" fmla="*/ 779517 w 779517"/>
                <a:gd name="connsiteY2" fmla="*/ 350967 h 701933"/>
                <a:gd name="connsiteX3" fmla="*/ 779517 w 779517"/>
                <a:gd name="connsiteY3" fmla="*/ 701933 h 701933"/>
                <a:gd name="connsiteX4" fmla="*/ 0 w 779517"/>
                <a:gd name="connsiteY4" fmla="*/ 701933 h 701933"/>
                <a:gd name="connsiteX5" fmla="*/ 0 w 779517"/>
                <a:gd name="connsiteY5" fmla="*/ 0 h 701933"/>
                <a:gd name="connsiteX0" fmla="*/ 0 w 779517"/>
                <a:gd name="connsiteY0" fmla="*/ 0 h 701933"/>
                <a:gd name="connsiteX1" fmla="*/ 123359 w 779517"/>
                <a:gd name="connsiteY1" fmla="*/ 680 h 701933"/>
                <a:gd name="connsiteX2" fmla="*/ 779517 w 779517"/>
                <a:gd name="connsiteY2" fmla="*/ 0 h 701933"/>
                <a:gd name="connsiteX3" fmla="*/ 779517 w 779517"/>
                <a:gd name="connsiteY3" fmla="*/ 350967 h 701933"/>
                <a:gd name="connsiteX4" fmla="*/ 779517 w 779517"/>
                <a:gd name="connsiteY4" fmla="*/ 701933 h 701933"/>
                <a:gd name="connsiteX5" fmla="*/ 0 w 779517"/>
                <a:gd name="connsiteY5" fmla="*/ 701933 h 701933"/>
                <a:gd name="connsiteX6" fmla="*/ 0 w 779517"/>
                <a:gd name="connsiteY6" fmla="*/ 0 h 701933"/>
                <a:gd name="connsiteX0" fmla="*/ 0 w 779517"/>
                <a:gd name="connsiteY0" fmla="*/ 0 h 701933"/>
                <a:gd name="connsiteX1" fmla="*/ 123359 w 779517"/>
                <a:gd name="connsiteY1" fmla="*/ 680 h 701933"/>
                <a:gd name="connsiteX2" fmla="*/ 779517 w 779517"/>
                <a:gd name="connsiteY2" fmla="*/ 0 h 701933"/>
                <a:gd name="connsiteX3" fmla="*/ 779517 w 779517"/>
                <a:gd name="connsiteY3" fmla="*/ 350967 h 701933"/>
                <a:gd name="connsiteX4" fmla="*/ 779517 w 779517"/>
                <a:gd name="connsiteY4" fmla="*/ 701933 h 701933"/>
                <a:gd name="connsiteX5" fmla="*/ 123359 w 779517"/>
                <a:gd name="connsiteY5" fmla="*/ 698386 h 701933"/>
                <a:gd name="connsiteX6" fmla="*/ 0 w 779517"/>
                <a:gd name="connsiteY6" fmla="*/ 701933 h 701933"/>
                <a:gd name="connsiteX7" fmla="*/ 0 w 779517"/>
                <a:gd name="connsiteY7" fmla="*/ 0 h 701933"/>
                <a:gd name="connsiteX0" fmla="*/ 42862 w 779517"/>
                <a:gd name="connsiteY0" fmla="*/ 69056 h 701933"/>
                <a:gd name="connsiteX1" fmla="*/ 123359 w 779517"/>
                <a:gd name="connsiteY1" fmla="*/ 680 h 701933"/>
                <a:gd name="connsiteX2" fmla="*/ 779517 w 779517"/>
                <a:gd name="connsiteY2" fmla="*/ 0 h 701933"/>
                <a:gd name="connsiteX3" fmla="*/ 779517 w 779517"/>
                <a:gd name="connsiteY3" fmla="*/ 350967 h 701933"/>
                <a:gd name="connsiteX4" fmla="*/ 779517 w 779517"/>
                <a:gd name="connsiteY4" fmla="*/ 701933 h 701933"/>
                <a:gd name="connsiteX5" fmla="*/ 123359 w 779517"/>
                <a:gd name="connsiteY5" fmla="*/ 698386 h 701933"/>
                <a:gd name="connsiteX6" fmla="*/ 0 w 779517"/>
                <a:gd name="connsiteY6" fmla="*/ 701933 h 701933"/>
                <a:gd name="connsiteX7" fmla="*/ 42862 w 779517"/>
                <a:gd name="connsiteY7" fmla="*/ 69056 h 701933"/>
                <a:gd name="connsiteX0" fmla="*/ 0 w 736655"/>
                <a:gd name="connsiteY0" fmla="*/ 69056 h 766227"/>
                <a:gd name="connsiteX1" fmla="*/ 80497 w 736655"/>
                <a:gd name="connsiteY1" fmla="*/ 680 h 766227"/>
                <a:gd name="connsiteX2" fmla="*/ 736655 w 736655"/>
                <a:gd name="connsiteY2" fmla="*/ 0 h 766227"/>
                <a:gd name="connsiteX3" fmla="*/ 736655 w 736655"/>
                <a:gd name="connsiteY3" fmla="*/ 350967 h 766227"/>
                <a:gd name="connsiteX4" fmla="*/ 736655 w 736655"/>
                <a:gd name="connsiteY4" fmla="*/ 701933 h 766227"/>
                <a:gd name="connsiteX5" fmla="*/ 80497 w 736655"/>
                <a:gd name="connsiteY5" fmla="*/ 698386 h 766227"/>
                <a:gd name="connsiteX6" fmla="*/ 9525 w 736655"/>
                <a:gd name="connsiteY6" fmla="*/ 766227 h 766227"/>
                <a:gd name="connsiteX7" fmla="*/ 0 w 736655"/>
                <a:gd name="connsiteY7" fmla="*/ 69056 h 766227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0497 w 736655"/>
                <a:gd name="connsiteY5" fmla="*/ 698386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75735 w 736655"/>
                <a:gd name="connsiteY5" fmla="*/ 700768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73354 w 736655"/>
                <a:gd name="connsiteY5" fmla="*/ 700768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73354 w 736655"/>
                <a:gd name="connsiteY5" fmla="*/ 705530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2879 w 736655"/>
                <a:gd name="connsiteY5" fmla="*/ 700767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  <a:gd name="connsiteX0" fmla="*/ 0 w 736655"/>
                <a:gd name="connsiteY0" fmla="*/ 69056 h 768608"/>
                <a:gd name="connsiteX1" fmla="*/ 80497 w 736655"/>
                <a:gd name="connsiteY1" fmla="*/ 680 h 768608"/>
                <a:gd name="connsiteX2" fmla="*/ 736655 w 736655"/>
                <a:gd name="connsiteY2" fmla="*/ 0 h 768608"/>
                <a:gd name="connsiteX3" fmla="*/ 736655 w 736655"/>
                <a:gd name="connsiteY3" fmla="*/ 350967 h 768608"/>
                <a:gd name="connsiteX4" fmla="*/ 736655 w 736655"/>
                <a:gd name="connsiteY4" fmla="*/ 701933 h 768608"/>
                <a:gd name="connsiteX5" fmla="*/ 87642 w 736655"/>
                <a:gd name="connsiteY5" fmla="*/ 700767 h 768608"/>
                <a:gd name="connsiteX6" fmla="*/ 2381 w 736655"/>
                <a:gd name="connsiteY6" fmla="*/ 768608 h 768608"/>
                <a:gd name="connsiteX7" fmla="*/ 0 w 736655"/>
                <a:gd name="connsiteY7" fmla="*/ 69056 h 7686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36655" h="768608">
                  <a:moveTo>
                    <a:pt x="0" y="69056"/>
                  </a:moveTo>
                  <a:cubicBezTo>
                    <a:pt x="17307" y="27214"/>
                    <a:pt x="39377" y="9185"/>
                    <a:pt x="80497" y="680"/>
                  </a:cubicBezTo>
                  <a:lnTo>
                    <a:pt x="736655" y="0"/>
                  </a:lnTo>
                  <a:lnTo>
                    <a:pt x="736655" y="350967"/>
                  </a:lnTo>
                  <a:lnTo>
                    <a:pt x="736655" y="701933"/>
                  </a:lnTo>
                  <a:lnTo>
                    <a:pt x="87642" y="700767"/>
                  </a:lnTo>
                  <a:cubicBezTo>
                    <a:pt x="40172" y="712268"/>
                    <a:pt x="21277" y="728532"/>
                    <a:pt x="2381" y="768608"/>
                  </a:cubicBezTo>
                  <a:cubicBezTo>
                    <a:pt x="1587" y="535424"/>
                    <a:pt x="794" y="302240"/>
                    <a:pt x="0" y="6905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261" name="직사각형 260"/>
          <p:cNvSpPr/>
          <p:nvPr/>
        </p:nvSpPr>
        <p:spPr>
          <a:xfrm>
            <a:off x="222795" y="4800624"/>
            <a:ext cx="11886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>
              <a:defRPr/>
            </a:pP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  <a:t>연구의</a:t>
            </a:r>
            <a:b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</a:b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  <a:t>목적</a:t>
            </a:r>
          </a:p>
        </p:txBody>
      </p:sp>
      <p:sp>
        <p:nvSpPr>
          <p:cNvPr id="265" name="직사각형 264"/>
          <p:cNvSpPr/>
          <p:nvPr/>
        </p:nvSpPr>
        <p:spPr>
          <a:xfrm>
            <a:off x="1835696" y="5217049"/>
            <a:ext cx="75600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※ </a:t>
            </a:r>
            <a:r>
              <a:rPr lang="ko-KR" altLang="en-US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이동통신사 유동인구 </a:t>
            </a:r>
            <a:r>
              <a:rPr lang="en-US" altLang="ko-KR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: </a:t>
            </a:r>
            <a:r>
              <a:rPr lang="ko-KR" altLang="en-US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휴대폰과 기지국과의 통신을 통하여 개인의 위치정보를 수집하여</a:t>
            </a:r>
            <a:r>
              <a:rPr lang="en-US" altLang="ko-KR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, </a:t>
            </a:r>
          </a:p>
          <a:p>
            <a:r>
              <a:rPr lang="en-US" altLang="ko-KR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                                </a:t>
            </a:r>
            <a:r>
              <a:rPr lang="ko-KR" altLang="en-US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특정장소에 </a:t>
            </a:r>
            <a:r>
              <a:rPr lang="ko-KR" altLang="en-US" sz="1400" kern="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특정시간대</a:t>
            </a:r>
            <a:r>
              <a:rPr lang="ko-KR" altLang="en-US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 존재하는 인구수를 측정</a:t>
            </a:r>
            <a:endParaRPr lang="ko-KR" altLang="en-US" sz="1200" kern="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71" name="모서리가 둥근 직사각형 270"/>
          <p:cNvSpPr/>
          <p:nvPr/>
        </p:nvSpPr>
        <p:spPr>
          <a:xfrm>
            <a:off x="1619672" y="3789040"/>
            <a:ext cx="6912768" cy="491695"/>
          </a:xfrm>
          <a:prstGeom prst="roundRect">
            <a:avLst>
              <a:gd name="adj" fmla="val 14234"/>
            </a:avLst>
          </a:prstGeom>
          <a:solidFill>
            <a:schemeClr val="bg1"/>
          </a:solidFill>
          <a:ln w="19050">
            <a:solidFill>
              <a:srgbClr val="3760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고속도로 휴게소 혼잡지표 개발 필요</a:t>
            </a:r>
            <a:r>
              <a:rPr lang="en-US" altLang="ko-KR" sz="1600" kern="0" dirty="0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(</a:t>
            </a:r>
            <a:r>
              <a:rPr lang="ko-KR" altLang="en-US" sz="1600" kern="0" dirty="0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민간 </a:t>
            </a:r>
            <a:r>
              <a:rPr lang="ko-KR" altLang="en-US" sz="1600" kern="0" dirty="0" err="1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빅데이터</a:t>
            </a:r>
            <a:r>
              <a:rPr lang="ko-KR" altLang="en-US" sz="1600" kern="0" dirty="0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 활용 가능</a:t>
            </a:r>
            <a:r>
              <a:rPr lang="en-US" altLang="ko-KR" sz="1600" kern="0" dirty="0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)</a:t>
            </a:r>
            <a:r>
              <a:rPr lang="ko-KR" altLang="en-US" sz="1600" kern="0" dirty="0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 </a:t>
            </a:r>
            <a:endParaRPr lang="ko-KR" altLang="en-US" sz="2000" kern="0" dirty="0">
              <a:solidFill>
                <a:srgbClr val="376092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272" name="TextBox 271"/>
          <p:cNvSpPr txBox="1"/>
          <p:nvPr/>
        </p:nvSpPr>
        <p:spPr>
          <a:xfrm>
            <a:off x="1831615" y="4850110"/>
            <a:ext cx="6840000" cy="2769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1200"/>
              </a:spcAft>
              <a:buSzPct val="100000"/>
              <a:buBlip>
                <a:blip r:embed="rId3"/>
              </a:buBlip>
              <a:defRPr/>
            </a:pP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이동통신사 유동인구 </a:t>
            </a:r>
            <a:r>
              <a:rPr lang="ko-KR" altLang="en-US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빅데이터를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활용한 휴게소 혼잡지표 개발</a:t>
            </a:r>
          </a:p>
        </p:txBody>
      </p:sp>
      <p:sp>
        <p:nvSpPr>
          <p:cNvPr id="273" name="직사각형 272"/>
          <p:cNvSpPr/>
          <p:nvPr/>
        </p:nvSpPr>
        <p:spPr>
          <a:xfrm>
            <a:off x="1831615" y="1230676"/>
            <a:ext cx="6840000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80975" indent="-180975" defTabSz="1330325" eaLnBrk="0" hangingPunct="0">
              <a:lnSpc>
                <a:spcPct val="120000"/>
              </a:lnSpc>
              <a:buSzPct val="100000"/>
              <a:buBlip>
                <a:blip r:embed="rId4"/>
              </a:buBlip>
              <a:defRPr/>
            </a:pPr>
            <a:r>
              <a:rPr lang="en-US" altLang="ko-KR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고속도로 휴게소는 이용객의 편의상</a:t>
            </a:r>
            <a:r>
              <a:rPr lang="en-US" altLang="ko-KR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, </a:t>
            </a:r>
            <a:r>
              <a:rPr lang="ko-KR" altLang="en-US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안전상 매우 중요한 시설임</a:t>
            </a:r>
            <a:endParaRPr kumimoji="1" lang="ko-KR" altLang="en-US" sz="2000" spc="-100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275" name="직사각형 274"/>
          <p:cNvSpPr/>
          <p:nvPr/>
        </p:nvSpPr>
        <p:spPr>
          <a:xfrm>
            <a:off x="1831615" y="1695587"/>
            <a:ext cx="6988644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80975" indent="-180975" defTabSz="1330325" eaLnBrk="0" hangingPunct="0">
              <a:lnSpc>
                <a:spcPct val="120000"/>
              </a:lnSpc>
              <a:buSzPct val="100000"/>
              <a:buBlip>
                <a:blip r:embed="rId4"/>
              </a:buBlip>
              <a:defRPr/>
            </a:pPr>
            <a:r>
              <a:rPr lang="en-US" altLang="ko-KR" spc="-3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pc="-3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휴게소 혼잡을 </a:t>
            </a:r>
            <a:r>
              <a:rPr lang="ko-KR" altLang="en-US" spc="-300" dirty="0">
                <a:latin typeface="+mn-ea"/>
              </a:rPr>
              <a:t>사전 안내하여 수요를 분산시키는 </a:t>
            </a:r>
            <a:r>
              <a:rPr lang="ko-KR" altLang="en-US" spc="-3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교통운영 전략이 필요하나</a:t>
            </a:r>
            <a:r>
              <a:rPr lang="en-US" altLang="ko-KR" spc="-30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, </a:t>
            </a:r>
          </a:p>
          <a:p>
            <a:pPr defTabSz="1330325" eaLnBrk="0" hangingPunct="0">
              <a:lnSpc>
                <a:spcPct val="120000"/>
              </a:lnSpc>
              <a:buSzPct val="100000"/>
              <a:defRPr/>
            </a:pPr>
            <a:r>
              <a:rPr lang="en-US" altLang="ko-KR" spc="-8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  </a:t>
            </a:r>
            <a:r>
              <a:rPr lang="en-US" altLang="ko-KR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휴게소 혼잡을 측정할 수 있는 데이터 및 지표가 부재</a:t>
            </a:r>
            <a:endParaRPr kumimoji="1" lang="ko-KR" altLang="en-US" sz="2000" spc="-100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278" name="TextBox 277"/>
          <p:cNvSpPr txBox="1"/>
          <p:nvPr/>
        </p:nvSpPr>
        <p:spPr>
          <a:xfrm>
            <a:off x="1831615" y="5877272"/>
            <a:ext cx="7661573" cy="2769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1200"/>
              </a:spcAft>
              <a:buSzPct val="100000"/>
              <a:buBlip>
                <a:blip r:embed="rId3"/>
              </a:buBlip>
              <a:defRPr/>
            </a:pP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휴게소 혼잡지표의 활용방안 및 정책적 제언 도출</a:t>
            </a: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4"/>
          </p:nvPr>
        </p:nvSpPr>
        <p:spPr>
          <a:xfrm>
            <a:off x="6948264" y="6520259"/>
            <a:ext cx="2133600" cy="365125"/>
          </a:xfrm>
        </p:spPr>
        <p:txBody>
          <a:bodyPr/>
          <a:lstStyle/>
          <a:p>
            <a:fld id="{AB448AD0-7A19-4E19-8EA4-FF52639D01B3}" type="slidenum">
              <a:rPr lang="ko-KR" altLang="en-US" smtClean="0">
                <a:latin typeface="+mn-ea"/>
              </a:rPr>
              <a:pPr/>
              <a:t>3</a:t>
            </a:fld>
            <a:endParaRPr lang="ko-KR" altLang="en-US"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831615" y="2492896"/>
            <a:ext cx="6840000" cy="664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80975" indent="-180975" defTabSz="1330325" eaLnBrk="0" hangingPunct="0">
              <a:lnSpc>
                <a:spcPct val="120000"/>
              </a:lnSpc>
              <a:buSzPct val="100000"/>
              <a:buBlip>
                <a:blip r:embed="rId4"/>
              </a:buBlip>
              <a:defRPr/>
            </a:pPr>
            <a:r>
              <a:rPr lang="en-US" altLang="ko-KR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pc="-50" dirty="0" err="1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빅데이터</a:t>
            </a:r>
            <a:r>
              <a:rPr lang="ko-KR" altLang="en-US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 시대의 도래에 따라 센서를 추가로 설치하지 않고도</a:t>
            </a:r>
            <a:r>
              <a:rPr lang="en-US" altLang="ko-KR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, </a:t>
            </a:r>
            <a:r>
              <a:rPr lang="ko-KR" altLang="en-US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휴게소 혼잡 측정에 활용할 수 있는 민간 </a:t>
            </a:r>
            <a:r>
              <a:rPr lang="ko-KR" altLang="en-US" spc="-50" dirty="0" err="1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빅데이터가</a:t>
            </a:r>
            <a:r>
              <a:rPr lang="ko-KR" altLang="en-US" spc="-5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ea"/>
              </a:rPr>
              <a:t> 존재</a:t>
            </a:r>
            <a:endParaRPr kumimoji="1" lang="ko-KR" altLang="en-US" sz="2000" spc="-100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schemeClr val="tx2">
                      <a:lumMod val="50000"/>
                    </a:scheme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44084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직사각형 88"/>
          <p:cNvSpPr/>
          <p:nvPr/>
        </p:nvSpPr>
        <p:spPr>
          <a:xfrm rot="5400000">
            <a:off x="4536000" y="-4536000"/>
            <a:ext cx="72000" cy="9144000"/>
          </a:xfrm>
          <a:prstGeom prst="rect">
            <a:avLst/>
          </a:prstGeom>
          <a:solidFill>
            <a:srgbClr val="01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cxnSp>
        <p:nvCxnSpPr>
          <p:cNvPr id="90" name="직선 연결선 89"/>
          <p:cNvCxnSpPr/>
          <p:nvPr/>
        </p:nvCxnSpPr>
        <p:spPr>
          <a:xfrm>
            <a:off x="0" y="764704"/>
            <a:ext cx="4392488" cy="0"/>
          </a:xfrm>
          <a:prstGeom prst="line">
            <a:avLst/>
          </a:prstGeom>
          <a:ln w="15875">
            <a:solidFill>
              <a:srgbClr val="DBDA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 bwMode="auto">
          <a:xfrm>
            <a:off x="73570" y="149151"/>
            <a:ext cx="907042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연구의 범위</a:t>
            </a:r>
          </a:p>
        </p:txBody>
      </p:sp>
      <p:sp>
        <p:nvSpPr>
          <p:cNvPr id="112" name="모서리가 둥근 직사각형 8"/>
          <p:cNvSpPr/>
          <p:nvPr/>
        </p:nvSpPr>
        <p:spPr>
          <a:xfrm>
            <a:off x="340273" y="988846"/>
            <a:ext cx="8480199" cy="5535116"/>
          </a:xfrm>
          <a:prstGeom prst="roundRect">
            <a:avLst>
              <a:gd name="adj" fmla="val 2149"/>
            </a:avLst>
          </a:prstGeom>
          <a:solidFill>
            <a:schemeClr val="bg1"/>
          </a:solidFill>
          <a:ln w="19050">
            <a:solidFill>
              <a:srgbClr val="37609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113" name="양쪽 모서리가 둥근 사각형 112"/>
          <p:cNvSpPr/>
          <p:nvPr/>
        </p:nvSpPr>
        <p:spPr>
          <a:xfrm>
            <a:off x="334098" y="980727"/>
            <a:ext cx="8486374" cy="411844"/>
          </a:xfrm>
          <a:prstGeom prst="round2SameRect">
            <a:avLst>
              <a:gd name="adj1" fmla="val 19550"/>
              <a:gd name="adj2" fmla="val 0"/>
            </a:avLst>
          </a:prstGeom>
          <a:solidFill>
            <a:srgbClr val="376092"/>
          </a:solidFill>
          <a:ln w="2222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556626" y="1043571"/>
            <a:ext cx="1303242" cy="29238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19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연구의 범위</a:t>
            </a:r>
          </a:p>
        </p:txBody>
      </p:sp>
      <p:sp>
        <p:nvSpPr>
          <p:cNvPr id="115" name="타원 39"/>
          <p:cNvSpPr/>
          <p:nvPr/>
        </p:nvSpPr>
        <p:spPr>
          <a:xfrm flipH="1">
            <a:off x="323528" y="984751"/>
            <a:ext cx="963905" cy="298324"/>
          </a:xfrm>
          <a:custGeom>
            <a:avLst/>
            <a:gdLst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824899 h 824899"/>
              <a:gd name="connsiteX7" fmla="*/ 0 w 4313088"/>
              <a:gd name="connsiteY7" fmla="*/ 137486 h 824899"/>
              <a:gd name="connsiteX8" fmla="*/ 137486 w 4313088"/>
              <a:gd name="connsiteY8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137486 h 824899"/>
              <a:gd name="connsiteX7" fmla="*/ 137486 w 4313088"/>
              <a:gd name="connsiteY7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137486 h 824899"/>
              <a:gd name="connsiteX6" fmla="*/ 137486 w 4313088"/>
              <a:gd name="connsiteY6" fmla="*/ 0 h 824899"/>
              <a:gd name="connsiteX0" fmla="*/ 0 w 4175602"/>
              <a:gd name="connsiteY0" fmla="*/ 0 h 824899"/>
              <a:gd name="connsiteX1" fmla="*/ 4038116 w 4175602"/>
              <a:gd name="connsiteY1" fmla="*/ 0 h 824899"/>
              <a:gd name="connsiteX2" fmla="*/ 4175602 w 4175602"/>
              <a:gd name="connsiteY2" fmla="*/ 137486 h 824899"/>
              <a:gd name="connsiteX3" fmla="*/ 4175602 w 4175602"/>
              <a:gd name="connsiteY3" fmla="*/ 824899 h 824899"/>
              <a:gd name="connsiteX4" fmla="*/ 4175602 w 4175602"/>
              <a:gd name="connsiteY4" fmla="*/ 824899 h 824899"/>
              <a:gd name="connsiteX5" fmla="*/ 0 w 4175602"/>
              <a:gd name="connsiteY5" fmla="*/ 0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0 w 2841325"/>
              <a:gd name="connsiteY4" fmla="*/ 9331 h 8248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  <a:gd name="connsiteX0" fmla="*/ 0 w 2841325"/>
              <a:gd name="connsiteY0" fmla="*/ 5364 h 579632"/>
              <a:gd name="connsiteX1" fmla="*/ 2752204 w 2841325"/>
              <a:gd name="connsiteY1" fmla="*/ 0 h 579632"/>
              <a:gd name="connsiteX2" fmla="*/ 2841325 w 2841325"/>
              <a:gd name="connsiteY2" fmla="*/ 133519 h 579632"/>
              <a:gd name="connsiteX3" fmla="*/ 2841325 w 2841325"/>
              <a:gd name="connsiteY3" fmla="*/ 579632 h 579632"/>
              <a:gd name="connsiteX4" fmla="*/ 0 w 2841325"/>
              <a:gd name="connsiteY4" fmla="*/ 5364 h 579632"/>
              <a:gd name="connsiteX0" fmla="*/ 0 w 2842175"/>
              <a:gd name="connsiteY0" fmla="*/ 5364 h 579632"/>
              <a:gd name="connsiteX1" fmla="*/ 2752204 w 2842175"/>
              <a:gd name="connsiteY1" fmla="*/ 0 h 579632"/>
              <a:gd name="connsiteX2" fmla="*/ 2841325 w 2842175"/>
              <a:gd name="connsiteY2" fmla="*/ 133519 h 579632"/>
              <a:gd name="connsiteX3" fmla="*/ 2841325 w 2842175"/>
              <a:gd name="connsiteY3" fmla="*/ 579632 h 579632"/>
              <a:gd name="connsiteX4" fmla="*/ 0 w 2842175"/>
              <a:gd name="connsiteY4" fmla="*/ 5364 h 579632"/>
              <a:gd name="connsiteX0" fmla="*/ 0 w 2841325"/>
              <a:gd name="connsiteY0" fmla="*/ 5364 h 579632"/>
              <a:gd name="connsiteX1" fmla="*/ 2752204 w 2841325"/>
              <a:gd name="connsiteY1" fmla="*/ 0 h 579632"/>
              <a:gd name="connsiteX2" fmla="*/ 2841325 w 2841325"/>
              <a:gd name="connsiteY2" fmla="*/ 133519 h 579632"/>
              <a:gd name="connsiteX3" fmla="*/ 2841325 w 2841325"/>
              <a:gd name="connsiteY3" fmla="*/ 579632 h 579632"/>
              <a:gd name="connsiteX4" fmla="*/ 0 w 2841325"/>
              <a:gd name="connsiteY4" fmla="*/ 5364 h 579632"/>
              <a:gd name="connsiteX0" fmla="*/ 0 w 3149033"/>
              <a:gd name="connsiteY0" fmla="*/ 5364 h 579632"/>
              <a:gd name="connsiteX1" fmla="*/ 2752204 w 3149033"/>
              <a:gd name="connsiteY1" fmla="*/ 0 h 579632"/>
              <a:gd name="connsiteX2" fmla="*/ 2841325 w 3149033"/>
              <a:gd name="connsiteY2" fmla="*/ 579632 h 579632"/>
              <a:gd name="connsiteX3" fmla="*/ 0 w 3149033"/>
              <a:gd name="connsiteY3" fmla="*/ 5364 h 579632"/>
              <a:gd name="connsiteX0" fmla="*/ 0 w 2841325"/>
              <a:gd name="connsiteY0" fmla="*/ 5364 h 579632"/>
              <a:gd name="connsiteX1" fmla="*/ 2752204 w 2841325"/>
              <a:gd name="connsiteY1" fmla="*/ 0 h 579632"/>
              <a:gd name="connsiteX2" fmla="*/ 2841325 w 2841325"/>
              <a:gd name="connsiteY2" fmla="*/ 579632 h 579632"/>
              <a:gd name="connsiteX3" fmla="*/ 0 w 2841325"/>
              <a:gd name="connsiteY3" fmla="*/ 5364 h 579632"/>
              <a:gd name="connsiteX0" fmla="*/ 0 w 2841325"/>
              <a:gd name="connsiteY0" fmla="*/ 5364 h 579632"/>
              <a:gd name="connsiteX1" fmla="*/ 2838667 w 2841325"/>
              <a:gd name="connsiteY1" fmla="*/ 0 h 579632"/>
              <a:gd name="connsiteX2" fmla="*/ 2841325 w 2841325"/>
              <a:gd name="connsiteY2" fmla="*/ 579632 h 579632"/>
              <a:gd name="connsiteX3" fmla="*/ 0 w 2841325"/>
              <a:gd name="connsiteY3" fmla="*/ 5364 h 579632"/>
              <a:gd name="connsiteX0" fmla="*/ 0 w 2841325"/>
              <a:gd name="connsiteY0" fmla="*/ 5364 h 579632"/>
              <a:gd name="connsiteX1" fmla="*/ 2838667 w 2841325"/>
              <a:gd name="connsiteY1" fmla="*/ 0 h 579632"/>
              <a:gd name="connsiteX2" fmla="*/ 2841325 w 2841325"/>
              <a:gd name="connsiteY2" fmla="*/ 579632 h 579632"/>
              <a:gd name="connsiteX3" fmla="*/ 0 w 2841325"/>
              <a:gd name="connsiteY3" fmla="*/ 5364 h 579632"/>
              <a:gd name="connsiteX0" fmla="*/ 0 w 2841754"/>
              <a:gd name="connsiteY0" fmla="*/ 5364 h 579632"/>
              <a:gd name="connsiteX1" fmla="*/ 2841754 w 2841754"/>
              <a:gd name="connsiteY1" fmla="*/ 0 h 579632"/>
              <a:gd name="connsiteX2" fmla="*/ 2841325 w 2841754"/>
              <a:gd name="connsiteY2" fmla="*/ 579632 h 579632"/>
              <a:gd name="connsiteX3" fmla="*/ 0 w 2841754"/>
              <a:gd name="connsiteY3" fmla="*/ 5364 h 57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1754" h="579632">
                <a:moveTo>
                  <a:pt x="0" y="5364"/>
                </a:moveTo>
                <a:lnTo>
                  <a:pt x="2841754" y="0"/>
                </a:lnTo>
                <a:lnTo>
                  <a:pt x="2841325" y="579632"/>
                </a:lnTo>
                <a:cubicBezTo>
                  <a:pt x="2040267" y="-18191"/>
                  <a:pt x="1340808" y="88837"/>
                  <a:pt x="0" y="5364"/>
                </a:cubicBez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56" name="직사각형 155"/>
          <p:cNvSpPr/>
          <p:nvPr/>
        </p:nvSpPr>
        <p:spPr>
          <a:xfrm>
            <a:off x="460264" y="1700808"/>
            <a:ext cx="557846" cy="246221"/>
          </a:xfrm>
          <a:prstGeom prst="rect">
            <a:avLst/>
          </a:prstGeom>
        </p:spPr>
        <p:txBody>
          <a:bodyPr wrap="none" lIns="0" tIns="0" rIns="0" bIns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1600" kern="0" spc="-150" dirty="0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시간적</a:t>
            </a:r>
          </a:p>
        </p:txBody>
      </p:sp>
      <p:sp>
        <p:nvSpPr>
          <p:cNvPr id="157" name="직사각형 156"/>
          <p:cNvSpPr/>
          <p:nvPr/>
        </p:nvSpPr>
        <p:spPr>
          <a:xfrm>
            <a:off x="1114869" y="1700995"/>
            <a:ext cx="31227" cy="288000"/>
          </a:xfrm>
          <a:prstGeom prst="rect">
            <a:avLst/>
          </a:prstGeom>
          <a:solidFill>
            <a:srgbClr val="376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376092"/>
              </a:solidFill>
              <a:latin typeface="+mn-ea"/>
            </a:endParaRPr>
          </a:p>
        </p:txBody>
      </p:sp>
      <p:sp>
        <p:nvSpPr>
          <p:cNvPr id="158" name="직사각형 157"/>
          <p:cNvSpPr/>
          <p:nvPr/>
        </p:nvSpPr>
        <p:spPr>
          <a:xfrm>
            <a:off x="1130481" y="1618134"/>
            <a:ext cx="314769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hangingPunct="0">
              <a:lnSpc>
                <a:spcPct val="15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en-US" altLang="ko-KR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2016</a:t>
            </a: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년 </a:t>
            </a:r>
            <a:r>
              <a:rPr lang="en-US" altLang="ko-KR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9</a:t>
            </a: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월</a:t>
            </a:r>
            <a:endParaRPr lang="en-US" altLang="ko-KR" sz="1400" spc="-150" dirty="0">
              <a:gradFill>
                <a:gsLst>
                  <a:gs pos="100000">
                    <a:srgbClr val="1F497D">
                      <a:lumMod val="50000"/>
                    </a:srgbClr>
                  </a:gs>
                  <a:gs pos="100000">
                    <a:srgbClr val="1F497D">
                      <a:lumMod val="5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59" name="직사각형 158"/>
          <p:cNvSpPr/>
          <p:nvPr/>
        </p:nvSpPr>
        <p:spPr>
          <a:xfrm>
            <a:off x="460264" y="2665953"/>
            <a:ext cx="557846" cy="246221"/>
          </a:xfrm>
          <a:prstGeom prst="rect">
            <a:avLst/>
          </a:prstGeom>
        </p:spPr>
        <p:txBody>
          <a:bodyPr wrap="none" lIns="0" tIns="0" rIns="0" bIns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1600" kern="0" spc="-150" dirty="0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공간적</a:t>
            </a:r>
          </a:p>
        </p:txBody>
      </p:sp>
      <p:sp>
        <p:nvSpPr>
          <p:cNvPr id="160" name="직사각형 159"/>
          <p:cNvSpPr/>
          <p:nvPr/>
        </p:nvSpPr>
        <p:spPr>
          <a:xfrm>
            <a:off x="1114869" y="2629275"/>
            <a:ext cx="31227" cy="288000"/>
          </a:xfrm>
          <a:prstGeom prst="rect">
            <a:avLst/>
          </a:prstGeom>
          <a:solidFill>
            <a:srgbClr val="376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376092"/>
              </a:solidFill>
              <a:latin typeface="+mn-ea"/>
            </a:endParaRPr>
          </a:p>
        </p:txBody>
      </p:sp>
      <p:sp>
        <p:nvSpPr>
          <p:cNvPr id="161" name="직사각형 160"/>
          <p:cNvSpPr/>
          <p:nvPr/>
        </p:nvSpPr>
        <p:spPr>
          <a:xfrm>
            <a:off x="1130481" y="2536889"/>
            <a:ext cx="31476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hangingPunct="0">
              <a:lnSpc>
                <a:spcPct val="15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 경부고속도로 서울</a:t>
            </a:r>
            <a:r>
              <a:rPr lang="en-US" altLang="ko-KR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~</a:t>
            </a: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대전 구간 </a:t>
            </a:r>
            <a:r>
              <a:rPr lang="en-US" altLang="ko-KR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14</a:t>
            </a: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개 휴게소</a:t>
            </a:r>
            <a:endParaRPr lang="ko-KR" altLang="en-US" sz="1400" spc="-240" dirty="0">
              <a:gradFill>
                <a:gsLst>
                  <a:gs pos="100000">
                    <a:srgbClr val="1F497D">
                      <a:lumMod val="50000"/>
                    </a:srgbClr>
                  </a:gs>
                  <a:gs pos="100000">
                    <a:srgbClr val="1F497D">
                      <a:lumMod val="5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62" name="직사각형 161"/>
          <p:cNvSpPr/>
          <p:nvPr/>
        </p:nvSpPr>
        <p:spPr>
          <a:xfrm>
            <a:off x="4780744" y="1755813"/>
            <a:ext cx="557846" cy="246221"/>
          </a:xfrm>
          <a:prstGeom prst="rect">
            <a:avLst/>
          </a:prstGeom>
        </p:spPr>
        <p:txBody>
          <a:bodyPr wrap="none" lIns="0" tIns="0" rIns="0" bIns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1600" kern="0" spc="-150" dirty="0">
                <a:solidFill>
                  <a:srgbClr val="376092"/>
                </a:solidFill>
                <a:latin typeface="+mn-ea"/>
                <a:cs typeface="Arial" panose="020B0604020202020204" pitchFamily="34" charset="0"/>
              </a:rPr>
              <a:t>내용적</a:t>
            </a:r>
          </a:p>
        </p:txBody>
      </p:sp>
      <p:sp>
        <p:nvSpPr>
          <p:cNvPr id="163" name="직사각형 162"/>
          <p:cNvSpPr/>
          <p:nvPr/>
        </p:nvSpPr>
        <p:spPr>
          <a:xfrm>
            <a:off x="5435349" y="1731670"/>
            <a:ext cx="31227" cy="1260000"/>
          </a:xfrm>
          <a:prstGeom prst="rect">
            <a:avLst/>
          </a:prstGeom>
          <a:solidFill>
            <a:srgbClr val="376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376092"/>
              </a:solidFill>
              <a:latin typeface="+mn-ea"/>
            </a:endParaRPr>
          </a:p>
        </p:txBody>
      </p:sp>
      <p:sp>
        <p:nvSpPr>
          <p:cNvPr id="164" name="직사각형 163"/>
          <p:cNvSpPr/>
          <p:nvPr/>
        </p:nvSpPr>
        <p:spPr>
          <a:xfrm>
            <a:off x="5450962" y="1605639"/>
            <a:ext cx="3153486" cy="1500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hangingPunct="0">
              <a:lnSpc>
                <a:spcPct val="15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 이론 및 선행 연구 고찰</a:t>
            </a:r>
          </a:p>
          <a:p>
            <a:pPr defTabSz="1330325" eaLnBrk="0" hangingPunct="0">
              <a:lnSpc>
                <a:spcPct val="15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자료 수집 및 기초 통계 분석</a:t>
            </a:r>
          </a:p>
          <a:p>
            <a:pPr defTabSz="1330325" eaLnBrk="0" hangingPunct="0">
              <a:lnSpc>
                <a:spcPct val="15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휴게소 혼잡지표 개발</a:t>
            </a:r>
            <a:endParaRPr lang="en-US" altLang="ko-KR" sz="1400" spc="-150" dirty="0">
              <a:gradFill>
                <a:gsLst>
                  <a:gs pos="100000">
                    <a:srgbClr val="1F497D">
                      <a:lumMod val="50000"/>
                    </a:srgbClr>
                  </a:gs>
                  <a:gs pos="100000">
                    <a:srgbClr val="1F497D">
                      <a:lumMod val="50000"/>
                    </a:srgbClr>
                  </a:gs>
                </a:gsLst>
                <a:lin ang="5400000" scaled="0"/>
              </a:gradFill>
              <a:latin typeface="+mn-ea"/>
            </a:endParaRPr>
          </a:p>
          <a:p>
            <a:pPr defTabSz="1330325" eaLnBrk="0" hangingPunct="0">
              <a:lnSpc>
                <a:spcPct val="150000"/>
              </a:lnSpc>
              <a:spcBef>
                <a:spcPts val="3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spc="-150" dirty="0">
                <a:gradFill>
                  <a:gsLst>
                    <a:gs pos="100000">
                      <a:srgbClr val="1F497D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+mn-ea"/>
              </a:rPr>
              <a:t> 활용방안 및 정책적 제언 도출</a:t>
            </a:r>
            <a:endParaRPr lang="en-US" altLang="ko-KR" sz="1400" spc="-150" dirty="0">
              <a:gradFill>
                <a:gsLst>
                  <a:gs pos="100000">
                    <a:srgbClr val="1F497D">
                      <a:lumMod val="50000"/>
                    </a:srgbClr>
                  </a:gs>
                  <a:gs pos="100000">
                    <a:srgbClr val="1F497D">
                      <a:lumMod val="5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>
                <a:latin typeface="+mn-ea"/>
              </a:rPr>
              <a:pPr/>
              <a:t>4</a:t>
            </a:fld>
            <a:endParaRPr lang="ko-KR" altLang="en-US">
              <a:latin typeface="+mn-ea"/>
            </a:endParaRPr>
          </a:p>
        </p:txBody>
      </p:sp>
      <p:pic>
        <p:nvPicPr>
          <p:cNvPr id="1027" name="Picture 3" descr="C:\Users\김상현\Desktop\그림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64" y="3207582"/>
            <a:ext cx="7106328" cy="3173746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6788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양쪽 모서리가 둥근 사각형 47"/>
          <p:cNvSpPr/>
          <p:nvPr/>
        </p:nvSpPr>
        <p:spPr>
          <a:xfrm>
            <a:off x="395286" y="908720"/>
            <a:ext cx="3413201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376092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2" name="직사각형 1"/>
          <p:cNvSpPr/>
          <p:nvPr/>
        </p:nvSpPr>
        <p:spPr>
          <a:xfrm rot="5400000">
            <a:off x="4536000" y="-4536000"/>
            <a:ext cx="72000" cy="9144000"/>
          </a:xfrm>
          <a:prstGeom prst="rect">
            <a:avLst/>
          </a:prstGeom>
          <a:solidFill>
            <a:srgbClr val="01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764704"/>
            <a:ext cx="4392488" cy="0"/>
          </a:xfrm>
          <a:prstGeom prst="line">
            <a:avLst/>
          </a:prstGeom>
          <a:ln w="15875">
            <a:solidFill>
              <a:srgbClr val="DBDA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399601" y="4187725"/>
            <a:ext cx="8343288" cy="2471983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0" name="양쪽 모서리가 둥근 사각형 9"/>
          <p:cNvSpPr/>
          <p:nvPr/>
        </p:nvSpPr>
        <p:spPr>
          <a:xfrm>
            <a:off x="395286" y="3789040"/>
            <a:ext cx="3384986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1E8482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95287" y="3792977"/>
            <a:ext cx="33849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  <a:t>휴게소 이용실태 조사 결과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399601" y="1307405"/>
            <a:ext cx="8343288" cy="2227511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95286" y="912657"/>
            <a:ext cx="33849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  <a:t>휴게소 이용실태 조사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611560" y="2094528"/>
            <a:ext cx="2124112" cy="1107996"/>
          </a:xfrm>
          <a:prstGeom prst="rect">
            <a:avLst/>
          </a:prstGeom>
        </p:spPr>
        <p:txBody>
          <a:bodyPr wrap="square" lIns="0" tIns="0" rIns="0" bIns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휴게소 이용차량</a:t>
            </a:r>
            <a:endParaRPr lang="en-US" altLang="ko-KR" sz="1600" kern="0" spc="-150" dirty="0">
              <a:solidFill>
                <a:schemeClr val="accent1">
                  <a:lumMod val="75000"/>
                </a:schemeClr>
              </a:solidFill>
              <a:latin typeface="+mn-ea"/>
              <a:cs typeface="Arial" panose="020B0604020202020204" pitchFamily="34" charset="0"/>
            </a:endParaRPr>
          </a:p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차량 탑승인원</a:t>
            </a:r>
            <a:endParaRPr lang="en-US" altLang="ko-KR" sz="1600" kern="0" spc="-150" dirty="0">
              <a:solidFill>
                <a:schemeClr val="accent1">
                  <a:lumMod val="75000"/>
                </a:schemeClr>
              </a:solidFill>
              <a:latin typeface="+mn-ea"/>
              <a:cs typeface="Arial" panose="020B0604020202020204" pitchFamily="34" charset="0"/>
            </a:endParaRPr>
          </a:p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화장실 이용인원 등</a:t>
            </a:r>
            <a:endParaRPr lang="en-US" altLang="ko-KR" sz="1600" kern="0" spc="-150" dirty="0">
              <a:solidFill>
                <a:schemeClr val="accent1">
                  <a:lumMod val="75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912616" y="2483875"/>
            <a:ext cx="2239640" cy="246221"/>
          </a:xfrm>
          <a:prstGeom prst="rect">
            <a:avLst/>
          </a:prstGeom>
        </p:spPr>
        <p:txBody>
          <a:bodyPr wrap="square" lIns="0" tIns="0" rIns="0" bIns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조사원 직접 조사</a:t>
            </a:r>
            <a:endParaRPr lang="en-US" altLang="ko-KR" sz="1600" kern="0" spc="-150" dirty="0">
              <a:solidFill>
                <a:schemeClr val="accent1">
                  <a:lumMod val="75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436448" y="2298049"/>
            <a:ext cx="3168000" cy="246221"/>
          </a:xfrm>
          <a:prstGeom prst="rect">
            <a:avLst/>
          </a:prstGeom>
        </p:spPr>
        <p:txBody>
          <a:bodyPr wrap="square" lIns="0" tIns="0" rIns="0" bIns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1330325" eaLnBrk="0" latinLnBrk="0" hangingPunct="0">
              <a:buSzPct val="100000"/>
              <a:defRPr/>
            </a:pP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평일 </a:t>
            </a:r>
            <a:r>
              <a:rPr lang="en-US" altLang="ko-KR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: 2013. 10. 17(</a:t>
            </a: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목</a:t>
            </a:r>
            <a:r>
              <a:rPr lang="en-US" altLang="ko-KR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) </a:t>
            </a: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전수조사</a:t>
            </a:r>
            <a:endParaRPr lang="en-US" altLang="ko-KR" sz="1600" kern="0" spc="-150" dirty="0">
              <a:solidFill>
                <a:schemeClr val="accent1">
                  <a:lumMod val="75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470759" y="2742828"/>
            <a:ext cx="3133689" cy="246221"/>
          </a:xfrm>
          <a:prstGeom prst="rect">
            <a:avLst/>
          </a:prstGeom>
        </p:spPr>
        <p:txBody>
          <a:bodyPr wrap="square" lIns="0" tIns="0" rIns="0" bIns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1330325" eaLnBrk="0" latinLnBrk="0" hangingPunct="0">
              <a:buSzPct val="100000"/>
              <a:defRPr/>
            </a:pP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주말 </a:t>
            </a:r>
            <a:r>
              <a:rPr lang="en-US" altLang="ko-KR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: 2013. 10. 19(</a:t>
            </a: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토</a:t>
            </a:r>
            <a:r>
              <a:rPr lang="en-US" altLang="ko-KR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) 20</a:t>
            </a:r>
            <a:r>
              <a:rPr lang="ko-KR" altLang="en-US" sz="1600" kern="0" spc="-150" dirty="0">
                <a:solidFill>
                  <a:schemeClr val="accent1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개소 샘플조사</a:t>
            </a:r>
            <a:endParaRPr lang="en-US" altLang="ko-KR" sz="1600" kern="0" spc="-150" dirty="0">
              <a:solidFill>
                <a:schemeClr val="accent1">
                  <a:lumMod val="75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203848" y="2805544"/>
            <a:ext cx="2071394" cy="369332"/>
          </a:xfrm>
          <a:prstGeom prst="rect">
            <a:avLst/>
          </a:prstGeom>
        </p:spPr>
        <p:txBody>
          <a:bodyPr wrap="square" lIns="0" tIns="0" rIns="0" bIns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200" kern="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anose="020B0604020202020204" pitchFamily="34" charset="0"/>
              </a:rPr>
              <a:t>※ </a:t>
            </a:r>
            <a:r>
              <a:rPr lang="ko-KR" altLang="en-US" sz="1200" kern="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anose="020B0604020202020204" pitchFamily="34" charset="0"/>
              </a:rPr>
              <a:t>고속도로 본선 교통량 등은 </a:t>
            </a:r>
            <a:endParaRPr lang="en-US" altLang="ko-KR" sz="1200" kern="0" spc="-15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anose="020B0604020202020204" pitchFamily="34" charset="0"/>
            </a:endParaRPr>
          </a:p>
          <a:p>
            <a:pPr defTabSz="1330325" eaLnBrk="0" latinLnBrk="0" hangingPunct="0">
              <a:buSzPct val="100000"/>
              <a:defRPr/>
            </a:pPr>
            <a:r>
              <a:rPr lang="en-US" altLang="ko-KR" sz="1200" kern="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anose="020B0604020202020204" pitchFamily="34" charset="0"/>
              </a:rPr>
              <a:t>     </a:t>
            </a:r>
            <a:r>
              <a:rPr lang="ko-KR" altLang="en-US" sz="1200" kern="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anose="020B0604020202020204" pitchFamily="34" charset="0"/>
              </a:rPr>
              <a:t>기존 조사 자료 활용</a:t>
            </a:r>
            <a:endParaRPr lang="en-US" altLang="ko-KR" sz="1200" kern="0" spc="-15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611560" y="1901259"/>
            <a:ext cx="2124112" cy="1389058"/>
          </a:xfrm>
          <a:prstGeom prst="roundRect">
            <a:avLst>
              <a:gd name="adj" fmla="val 4489"/>
            </a:avLst>
          </a:prstGeom>
          <a:noFill/>
          <a:ln w="6350">
            <a:solidFill>
              <a:srgbClr val="437583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30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0" name="모서리가 둥근 직사각형 8"/>
          <p:cNvSpPr/>
          <p:nvPr/>
        </p:nvSpPr>
        <p:spPr>
          <a:xfrm>
            <a:off x="611560" y="1693188"/>
            <a:ext cx="2124112" cy="3600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600" spc="-100" dirty="0">
                <a:gradFill>
                  <a:gsLst>
                    <a:gs pos="100000">
                      <a:schemeClr val="bg1"/>
                    </a:gs>
                    <a:gs pos="100000">
                      <a:srgbClr val="C40030"/>
                    </a:gs>
                  </a:gsLst>
                  <a:lin ang="5400000" scaled="0"/>
                </a:gradFill>
                <a:latin typeface="+mn-ea"/>
              </a:rPr>
              <a:t>조사항목</a:t>
            </a:r>
            <a:endParaRPr lang="en-US" altLang="ko-KR" sz="1600" spc="-100" dirty="0">
              <a:gradFill>
                <a:gsLst>
                  <a:gs pos="100000">
                    <a:schemeClr val="bg1"/>
                  </a:gs>
                  <a:gs pos="100000">
                    <a:srgbClr val="C4003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2912616" y="1901259"/>
            <a:ext cx="2239640" cy="1389058"/>
          </a:xfrm>
          <a:prstGeom prst="roundRect">
            <a:avLst>
              <a:gd name="adj" fmla="val 4489"/>
            </a:avLst>
          </a:prstGeom>
          <a:noFill/>
          <a:ln w="6350">
            <a:solidFill>
              <a:srgbClr val="437583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30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2" name="모서리가 둥근 직사각형 8"/>
          <p:cNvSpPr/>
          <p:nvPr/>
        </p:nvSpPr>
        <p:spPr>
          <a:xfrm>
            <a:off x="2912616" y="1693188"/>
            <a:ext cx="2239640" cy="3600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600" spc="-100" dirty="0">
                <a:gradFill>
                  <a:gsLst>
                    <a:gs pos="100000">
                      <a:schemeClr val="bg1"/>
                    </a:gs>
                    <a:gs pos="100000">
                      <a:srgbClr val="C40030"/>
                    </a:gs>
                  </a:gsLst>
                  <a:lin ang="5400000" scaled="0"/>
                </a:gradFill>
                <a:latin typeface="+mn-ea"/>
              </a:rPr>
              <a:t>조사방법</a:t>
            </a:r>
            <a:endParaRPr lang="en-US" altLang="ko-KR" sz="1600" spc="-100" dirty="0">
              <a:gradFill>
                <a:gsLst>
                  <a:gs pos="100000">
                    <a:schemeClr val="bg1"/>
                  </a:gs>
                  <a:gs pos="100000">
                    <a:srgbClr val="C4003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44" name="모서리가 둥근 직사각형 43"/>
          <p:cNvSpPr/>
          <p:nvPr/>
        </p:nvSpPr>
        <p:spPr>
          <a:xfrm>
            <a:off x="5335511" y="1901259"/>
            <a:ext cx="3268937" cy="1389058"/>
          </a:xfrm>
          <a:prstGeom prst="roundRect">
            <a:avLst>
              <a:gd name="adj" fmla="val 4489"/>
            </a:avLst>
          </a:prstGeom>
          <a:noFill/>
          <a:ln w="6350">
            <a:solidFill>
              <a:srgbClr val="437583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spc="-30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6" name="모서리가 둥근 직사각형 8"/>
          <p:cNvSpPr/>
          <p:nvPr/>
        </p:nvSpPr>
        <p:spPr>
          <a:xfrm>
            <a:off x="5335513" y="1693188"/>
            <a:ext cx="3268936" cy="3600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600" spc="-100" dirty="0" err="1">
                <a:gradFill>
                  <a:gsLst>
                    <a:gs pos="100000">
                      <a:schemeClr val="bg1"/>
                    </a:gs>
                    <a:gs pos="100000">
                      <a:srgbClr val="C40030"/>
                    </a:gs>
                  </a:gsLst>
                  <a:lin ang="5400000" scaled="0"/>
                </a:gradFill>
                <a:latin typeface="+mn-ea"/>
              </a:rPr>
              <a:t>조사일시</a:t>
            </a:r>
            <a:endParaRPr lang="en-US" altLang="ko-KR" sz="1600" spc="-100" dirty="0">
              <a:gradFill>
                <a:gsLst>
                  <a:gs pos="100000">
                    <a:schemeClr val="bg1"/>
                  </a:gs>
                  <a:gs pos="100000">
                    <a:srgbClr val="C4003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47" name="슬라이드 번호 개체 틀 46"/>
          <p:cNvSpPr>
            <a:spLocks noGrp="1"/>
          </p:cNvSpPr>
          <p:nvPr>
            <p:ph type="sldNum" sz="quarter" idx="4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r>
              <a:rPr lang="en-US" altLang="ko-KR" dirty="0">
                <a:latin typeface="+mn-ea"/>
              </a:rPr>
              <a:t>5</a:t>
            </a:r>
            <a:endParaRPr lang="ko-KR" altLang="en-US" dirty="0">
              <a:latin typeface="+mn-ea"/>
            </a:endParaRPr>
          </a:p>
        </p:txBody>
      </p:sp>
      <p:sp>
        <p:nvSpPr>
          <p:cNvPr id="49" name="TextBox 48"/>
          <p:cNvSpPr txBox="1"/>
          <p:nvPr/>
        </p:nvSpPr>
        <p:spPr bwMode="auto">
          <a:xfrm>
            <a:off x="73570" y="149151"/>
            <a:ext cx="907042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관련 현황 및 연구 고찰 </a:t>
            </a:r>
            <a:r>
              <a:rPr lang="en-US" altLang="ko-KR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1/3</a:t>
            </a:r>
            <a:endParaRPr kumimoji="0" lang="ko-KR" altLang="en-US" sz="28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50" name="표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968504"/>
              </p:ext>
            </p:extLst>
          </p:nvPr>
        </p:nvGraphicFramePr>
        <p:xfrm>
          <a:off x="575556" y="4255726"/>
          <a:ext cx="7992888" cy="2030035"/>
        </p:xfrm>
        <a:graphic>
          <a:graphicData uri="http://schemas.openxmlformats.org/drawingml/2006/table">
            <a:tbl>
              <a:tblPr/>
              <a:tblGrid>
                <a:gridCol w="20234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3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00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00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8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 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2004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2009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년</a:t>
                      </a: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비 고</a:t>
                      </a: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본선 교통량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2,596,750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3,380,308</a:t>
                      </a: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4,473,850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A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휴게소 이용차량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422,858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477,918</a:t>
                      </a: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541,328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B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평균 탑승인원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대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1.7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2.3</a:t>
                      </a: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2.8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C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8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휴게소 이용률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(%)</a:t>
                      </a:r>
                      <a:endParaRPr lang="ko-KR" alt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16.3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14.1</a:t>
                      </a: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12.1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B/A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8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휴게소 이용인원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명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/</a:t>
                      </a: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</a:t>
                      </a: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718,859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1,099,211</a:t>
                      </a: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1,515,718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B*C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80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평균 구매단가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2,900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2,900</a:t>
                      </a: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4,000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0435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 rot="5400000">
            <a:off x="4536000" y="-4536000"/>
            <a:ext cx="72000" cy="9144000"/>
          </a:xfrm>
          <a:prstGeom prst="rect">
            <a:avLst/>
          </a:prstGeom>
          <a:solidFill>
            <a:srgbClr val="01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cxnSp>
        <p:nvCxnSpPr>
          <p:cNvPr id="3" name="직선 연결선 2"/>
          <p:cNvCxnSpPr/>
          <p:nvPr/>
        </p:nvCxnSpPr>
        <p:spPr>
          <a:xfrm>
            <a:off x="0" y="764704"/>
            <a:ext cx="4392488" cy="0"/>
          </a:xfrm>
          <a:prstGeom prst="line">
            <a:avLst/>
          </a:prstGeom>
          <a:ln w="15875">
            <a:solidFill>
              <a:srgbClr val="DBDA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 bwMode="auto">
          <a:xfrm>
            <a:off x="73570" y="149151"/>
            <a:ext cx="907042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관련 현황 및 연구 고찰 </a:t>
            </a:r>
            <a:r>
              <a:rPr lang="en-US" altLang="ko-KR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2/3</a:t>
            </a:r>
            <a:endParaRPr lang="ko-KR" altLang="en-US" sz="28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47" name="슬라이드 번호 개체 틀 46"/>
          <p:cNvSpPr>
            <a:spLocks noGrp="1"/>
          </p:cNvSpPr>
          <p:nvPr>
            <p:ph type="sldNum" sz="quarter" idx="4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r>
              <a:rPr lang="en-US" altLang="ko-KR" dirty="0">
                <a:latin typeface="+mn-ea"/>
              </a:rPr>
              <a:t>6</a:t>
            </a:r>
            <a:endParaRPr lang="ko-KR" altLang="en-US" dirty="0">
              <a:latin typeface="+mn-ea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+mn-ea"/>
            </a:endParaRPr>
          </a:p>
        </p:txBody>
      </p:sp>
      <p:pic>
        <p:nvPicPr>
          <p:cNvPr id="2049" name="_x114985024" descr="EMB0000320c0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31" t="16849" r="29454" b="60661"/>
          <a:stretch>
            <a:fillRect/>
          </a:stretch>
        </p:blipFill>
        <p:spPr bwMode="auto">
          <a:xfrm>
            <a:off x="578122" y="3717032"/>
            <a:ext cx="375795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양쪽 모서리가 둥근 사각형 48"/>
          <p:cNvSpPr/>
          <p:nvPr/>
        </p:nvSpPr>
        <p:spPr>
          <a:xfrm>
            <a:off x="4716016" y="896206"/>
            <a:ext cx="1440161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1E8482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716016" y="1290601"/>
            <a:ext cx="4171644" cy="516273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720081" y="890491"/>
            <a:ext cx="14360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  <a:t>운영 현황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863047" y="1402787"/>
            <a:ext cx="4024613" cy="3600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lnSpc>
                <a:spcPct val="130000"/>
              </a:lnSpc>
              <a:spcAft>
                <a:spcPts val="1200"/>
              </a:spcAft>
              <a:buSzPct val="100000"/>
              <a:buBlip>
                <a:blip r:embed="rId3"/>
              </a:buBlip>
              <a:defRPr/>
            </a:pPr>
            <a:r>
              <a:rPr lang="en-US" altLang="ko-KR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2017</a:t>
            </a:r>
            <a:r>
              <a:rPr lang="ko-KR" altLang="en-US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년 </a:t>
            </a:r>
            <a:r>
              <a:rPr lang="en-US" altLang="ko-KR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5</a:t>
            </a:r>
            <a:r>
              <a:rPr lang="ko-KR" altLang="en-US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월 기준 </a:t>
            </a:r>
            <a:r>
              <a:rPr lang="en-US" altLang="ko-KR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20</a:t>
            </a:r>
            <a:r>
              <a:rPr lang="ko-KR" altLang="en-US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개소 운영 중</a:t>
            </a:r>
            <a:endParaRPr lang="ko-KR" altLang="en-US" b="1" kern="0" spc="70" dirty="0">
              <a:solidFill>
                <a:srgbClr val="145856"/>
              </a:solidFill>
              <a:latin typeface="+mn-ea"/>
            </a:endParaRPr>
          </a:p>
        </p:txBody>
      </p:sp>
      <p:graphicFrame>
        <p:nvGraphicFramePr>
          <p:cNvPr id="53" name="표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455283"/>
              </p:ext>
            </p:extLst>
          </p:nvPr>
        </p:nvGraphicFramePr>
        <p:xfrm>
          <a:off x="4891794" y="2564904"/>
          <a:ext cx="3856669" cy="3816424"/>
        </p:xfrm>
        <a:graphic>
          <a:graphicData uri="http://schemas.openxmlformats.org/drawingml/2006/table">
            <a:tbl>
              <a:tblPr/>
              <a:tblGrid>
                <a:gridCol w="8323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76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노 선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휴게소</a:t>
                      </a:r>
                      <a:endParaRPr lang="en-US" sz="12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 소</a:t>
                      </a:r>
                      <a:endParaRPr lang="en-US" sz="12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03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경부선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부산방향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안성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부산방향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망향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부산방향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천안삼거리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입장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안성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청주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죽전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서울만남의광장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부산방향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2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89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영동선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횡성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인천방향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문막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인천방향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여주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인천방향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평창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인천방향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덕평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인천방향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용인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인천방향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2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6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중부내륙선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괴산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양평방향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충주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양평방향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2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80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남해선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문산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냉정방향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함안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냉정방향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), 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진영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냉정방향</a:t>
                      </a:r>
                      <a:r>
                        <a:rPr lang="en-US" altLang="ko-KR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en-US" sz="1200" b="0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4585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67" name="직선 연결선 66"/>
          <p:cNvCxnSpPr/>
          <p:nvPr/>
        </p:nvCxnSpPr>
        <p:spPr>
          <a:xfrm>
            <a:off x="0" y="764704"/>
            <a:ext cx="4392488" cy="0"/>
          </a:xfrm>
          <a:prstGeom prst="line">
            <a:avLst/>
          </a:prstGeom>
          <a:ln w="15875">
            <a:solidFill>
              <a:srgbClr val="DBDA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/>
          <p:cNvSpPr/>
          <p:nvPr/>
        </p:nvSpPr>
        <p:spPr>
          <a:xfrm>
            <a:off x="399601" y="1290601"/>
            <a:ext cx="3992887" cy="516273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9" name="양쪽 모서리가 둥근 사각형 68"/>
          <p:cNvSpPr/>
          <p:nvPr/>
        </p:nvSpPr>
        <p:spPr>
          <a:xfrm>
            <a:off x="395286" y="891916"/>
            <a:ext cx="3240610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376092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399601" y="895853"/>
            <a:ext cx="32362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cs typeface="Arial" pitchFamily="34" charset="0"/>
              </a:rPr>
              <a:t>휴게소 혼잡도 안내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+mn-ea"/>
            </a:endParaRPr>
          </a:p>
        </p:txBody>
      </p:sp>
      <p:pic>
        <p:nvPicPr>
          <p:cNvPr id="2051" name="_x117691552" descr="EMB0000320c077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76" y="1383174"/>
            <a:ext cx="3766701" cy="218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xtBox 72"/>
          <p:cNvSpPr txBox="1"/>
          <p:nvPr/>
        </p:nvSpPr>
        <p:spPr>
          <a:xfrm>
            <a:off x="4860032" y="1772757"/>
            <a:ext cx="4024613" cy="7201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lnSpc>
                <a:spcPct val="130000"/>
              </a:lnSpc>
              <a:spcAft>
                <a:spcPts val="1200"/>
              </a:spcAft>
              <a:buSzPct val="100000"/>
              <a:buBlip>
                <a:blip r:embed="rId3"/>
              </a:buBlip>
              <a:defRPr/>
            </a:pPr>
            <a:r>
              <a:rPr lang="ko-KR" altLang="en-US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휴게소 주차장에 설치된 </a:t>
            </a:r>
            <a:r>
              <a:rPr lang="en-US" altLang="ko-KR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CCTV</a:t>
            </a:r>
            <a:r>
              <a:rPr lang="ko-KR" altLang="en-US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를 육안으로 관찰하여 혼잡도 표출</a:t>
            </a:r>
            <a:endParaRPr lang="ko-KR" altLang="en-US" b="1" kern="0" spc="70" dirty="0">
              <a:solidFill>
                <a:srgbClr val="145856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44084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 rot="5400000">
            <a:off x="4536000" y="-4536000"/>
            <a:ext cx="72000" cy="9144000"/>
          </a:xfrm>
          <a:prstGeom prst="rect">
            <a:avLst/>
          </a:prstGeom>
          <a:solidFill>
            <a:srgbClr val="01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>
            <a:off x="0" y="764704"/>
            <a:ext cx="5040000" cy="0"/>
          </a:xfrm>
          <a:prstGeom prst="line">
            <a:avLst/>
          </a:prstGeom>
          <a:ln w="15875">
            <a:solidFill>
              <a:srgbClr val="DBDA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 bwMode="auto">
          <a:xfrm>
            <a:off x="73570" y="149151"/>
            <a:ext cx="907042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관련 현황 및 연구 고찰 </a:t>
            </a:r>
            <a:r>
              <a:rPr lang="en-US" altLang="ko-KR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3/3</a:t>
            </a:r>
            <a:endParaRPr lang="ko-KR" altLang="en-US" sz="28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6" name="양쪽 모서리가 둥근 사각형 5"/>
          <p:cNvSpPr/>
          <p:nvPr/>
        </p:nvSpPr>
        <p:spPr>
          <a:xfrm>
            <a:off x="395285" y="1079365"/>
            <a:ext cx="2592539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376092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9600" y="1083302"/>
            <a:ext cx="25882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도로용량편람</a:t>
            </a: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(2013)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6993" y="1659109"/>
            <a:ext cx="8205896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80975" indent="-180975" defTabSz="1330325" eaLnBrk="0" hangingPunct="0">
              <a:lnSpc>
                <a:spcPct val="120000"/>
              </a:lnSpc>
              <a:buSzPct val="100000"/>
              <a:buBlip>
                <a:blip r:embed="rId2"/>
              </a:buBlip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버스 차내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LOS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분석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좌석당 탑승인원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승객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1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인당 점유면적을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MOE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로 활용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36993" y="2007842"/>
            <a:ext cx="8205896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80975" indent="-180975" defTabSz="1330325" eaLnBrk="0" hangingPunct="0">
              <a:lnSpc>
                <a:spcPct val="120000"/>
              </a:lnSpc>
              <a:buSzPct val="100000"/>
              <a:buBlip>
                <a:blip r:embed="rId2"/>
              </a:buBlip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보행자시설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LOS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분석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보행자 점유공간을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MOE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로 활용</a:t>
            </a:r>
            <a:endParaRPr lang="ko-KR" altLang="en-US" sz="1600" kern="0" dirty="0">
              <a:solidFill>
                <a:schemeClr val="accent3">
                  <a:lumMod val="50000"/>
                </a:schemeClr>
              </a:soli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99601" y="1478050"/>
            <a:ext cx="8343288" cy="9428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99601" y="3035597"/>
            <a:ext cx="8343288" cy="537419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양쪽 모서리가 둥근 사각형 12"/>
          <p:cNvSpPr/>
          <p:nvPr/>
        </p:nvSpPr>
        <p:spPr>
          <a:xfrm>
            <a:off x="395285" y="2636912"/>
            <a:ext cx="2592539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1E8482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5286" y="2640849"/>
            <a:ext cx="25925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신성일 외</a:t>
            </a: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(2011)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6993" y="3167915"/>
            <a:ext cx="6840000" cy="24622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1200"/>
              </a:spcAft>
              <a:buSzPct val="100000"/>
              <a:buBlip>
                <a:blip r:embed="rId3"/>
              </a:buBlip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대중교통카드 데이터를 활용하여 도시철도 차량 및 환승역사의 혼잡도를 추정</a:t>
            </a:r>
          </a:p>
        </p:txBody>
      </p:sp>
      <p:sp>
        <p:nvSpPr>
          <p:cNvPr id="28" name="양쪽 모서리가 둥근 사각형 27"/>
          <p:cNvSpPr/>
          <p:nvPr/>
        </p:nvSpPr>
        <p:spPr>
          <a:xfrm>
            <a:off x="395285" y="3785953"/>
            <a:ext cx="2592539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466228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99600" y="3789890"/>
            <a:ext cx="25882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정양록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외</a:t>
            </a: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(2015)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99601" y="4184638"/>
            <a:ext cx="8343288" cy="82853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536993" y="4365104"/>
            <a:ext cx="8091959" cy="24622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non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800"/>
              </a:spcAft>
              <a:buSzPct val="100000"/>
              <a:buBlip>
                <a:blip r:embed="rId4"/>
              </a:buBlip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부산광역시 교통카드 데이터를 활용하여 부산시 버스 내 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재차인원을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추정하고 혼잡도를 산출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36993" y="4663960"/>
            <a:ext cx="8205896" cy="24622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800"/>
              </a:spcAft>
              <a:buSzPct val="100000"/>
              <a:buBlip>
                <a:blip r:embed="rId4"/>
              </a:buBlip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버스 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승하차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인원에 대한 추정모형 개발 후 버스 혼잡도를 탑승인원 기준으로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등급으로 분류</a:t>
            </a: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6974904" y="6520259"/>
            <a:ext cx="2133600" cy="365125"/>
          </a:xfrm>
        </p:spPr>
        <p:txBody>
          <a:bodyPr/>
          <a:lstStyle/>
          <a:p>
            <a:fld id="{AB448AD0-7A19-4E19-8EA4-FF52639D01B3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25" name="양쪽 모서리가 둥근 사각형 24"/>
          <p:cNvSpPr/>
          <p:nvPr/>
        </p:nvSpPr>
        <p:spPr>
          <a:xfrm>
            <a:off x="395536" y="5154105"/>
            <a:ext cx="2592539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chemeClr val="accent6"/>
          </a:solidFill>
          <a:ln w="9525" cap="flat" cmpd="sng" algn="ctr">
            <a:solidFill>
              <a:schemeClr val="accent6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99851" y="5158042"/>
            <a:ext cx="25882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최진경 외</a:t>
            </a: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(2014)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99852" y="5552790"/>
            <a:ext cx="8343288" cy="118857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537244" y="5733256"/>
            <a:ext cx="7641515" cy="24622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non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800"/>
              </a:spcAft>
              <a:buSzPct val="100000"/>
              <a:buBlip>
                <a:blip r:embed="rId4"/>
              </a:buBlip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대중교통카드 데이터를 활용하여 실시간 도시철도 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역별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시간대별 승강장 혼잡도를 추정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7244" y="6032112"/>
            <a:ext cx="8205896" cy="24622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800"/>
              </a:spcAft>
              <a:buSzPct val="100000"/>
              <a:buBlip>
                <a:blip r:embed="rId4"/>
              </a:buBlip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승강장 혼잡도는 승강장 수용가능인원 대비 승강장 대기인원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(%)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으로 정의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603547" y="6316433"/>
            <a:ext cx="769044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800"/>
              </a:spcAft>
              <a:buSzPct val="100000"/>
              <a:buFontTx/>
              <a:buChar char="-"/>
              <a:defRPr/>
            </a:pP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승강장 수용가능인원은 승강장 가용면적을 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1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인당 점유면적 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0.4m2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으로 나누어 산출</a:t>
            </a:r>
            <a:endParaRPr lang="ko-KR" altLang="en-US" sz="1600" kern="0" dirty="0">
              <a:solidFill>
                <a:srgbClr val="567731"/>
              </a:soli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084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 rot="5400000">
            <a:off x="4536000" y="-4536000"/>
            <a:ext cx="72000" cy="9144000"/>
          </a:xfrm>
          <a:prstGeom prst="rect">
            <a:avLst/>
          </a:prstGeom>
          <a:solidFill>
            <a:srgbClr val="01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>
            <a:off x="0" y="764704"/>
            <a:ext cx="4392488" cy="0"/>
          </a:xfrm>
          <a:prstGeom prst="line">
            <a:avLst/>
          </a:prstGeom>
          <a:ln w="15875">
            <a:solidFill>
              <a:srgbClr val="DBDA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 bwMode="auto">
          <a:xfrm>
            <a:off x="73570" y="149151"/>
            <a:ext cx="907042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ko-KR" altLang="en-US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관련 현황 및 연구 고찰에 따른 시사점</a:t>
            </a:r>
          </a:p>
        </p:txBody>
      </p:sp>
      <p:sp>
        <p:nvSpPr>
          <p:cNvPr id="5" name="양쪽 모서리가 둥근 사각형 4"/>
          <p:cNvSpPr/>
          <p:nvPr/>
        </p:nvSpPr>
        <p:spPr>
          <a:xfrm>
            <a:off x="395285" y="1079365"/>
            <a:ext cx="4896795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376092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9600" y="1083302"/>
            <a:ext cx="4892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기존 휴게소 혼잡도 안내는 실효성이 낮음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536993" y="1573384"/>
            <a:ext cx="8205896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80975" indent="-180975" defTabSz="1330325" eaLnBrk="0" hangingPunct="0">
              <a:lnSpc>
                <a:spcPct val="120000"/>
              </a:lnSpc>
              <a:buSzPct val="100000"/>
              <a:buBlip>
                <a:blip r:embed="rId2"/>
              </a:buBlip>
              <a:defRPr/>
            </a:pP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휴게소 주차장을 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CCTV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로 육안 관찰하여 휴게소 혼잡을 추정하여 정보 제공</a:t>
            </a:r>
            <a:endParaRPr lang="ko-KR" altLang="en-US" b="1" kern="0" dirty="0">
              <a:solidFill>
                <a:srgbClr val="065D9E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99601" y="1478050"/>
            <a:ext cx="8343288" cy="1230870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399601" y="3334295"/>
            <a:ext cx="8343288" cy="526753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양쪽 모서리가 둥근 사각형 11"/>
          <p:cNvSpPr/>
          <p:nvPr/>
        </p:nvSpPr>
        <p:spPr>
          <a:xfrm>
            <a:off x="395285" y="2935610"/>
            <a:ext cx="4896795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1E8482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95286" y="2939547"/>
            <a:ext cx="48967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휴게소 혼잡지표 연구 및 개발 사례가 없음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6993" y="3466613"/>
            <a:ext cx="8205896" cy="2769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1200"/>
              </a:spcAft>
              <a:buSzPct val="100000"/>
              <a:buBlip>
                <a:blip r:embed="rId3"/>
              </a:buBlip>
              <a:defRPr/>
            </a:pPr>
            <a:r>
              <a:rPr lang="ko-KR" altLang="en-US" kern="0" spc="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도로용량편람에도 버스나 보행자시설 등에 대한 혼잡도 기준만 존재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625967" y="2276872"/>
            <a:ext cx="8116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20000"/>
              </a:lnSpc>
              <a:spcAft>
                <a:spcPts val="800"/>
              </a:spcAft>
              <a:buSzPct val="100000"/>
              <a:buFontTx/>
              <a:buChar char="-"/>
              <a:defRPr/>
            </a:pP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차량기반 또는 매출의 데이터를 통해 간접적으로 휴게소 사용인구를 추정</a:t>
            </a:r>
          </a:p>
        </p:txBody>
      </p:sp>
      <p:sp>
        <p:nvSpPr>
          <p:cNvPr id="17" name="양쪽 모서리가 둥근 사각형 16"/>
          <p:cNvSpPr/>
          <p:nvPr/>
        </p:nvSpPr>
        <p:spPr>
          <a:xfrm>
            <a:off x="395286" y="4105647"/>
            <a:ext cx="6480970" cy="394395"/>
          </a:xfrm>
          <a:prstGeom prst="round2SameRect">
            <a:avLst>
              <a:gd name="adj1" fmla="val 16251"/>
              <a:gd name="adj2" fmla="val 0"/>
            </a:avLst>
          </a:prstGeom>
          <a:solidFill>
            <a:srgbClr val="466228"/>
          </a:solidFill>
          <a:ln w="9525" cap="flat" cmpd="sng" algn="ctr">
            <a:solidFill>
              <a:srgbClr val="237084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99600" y="4109584"/>
            <a:ext cx="64766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latinLnBrk="0" hangingPunct="0"/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민간 </a:t>
            </a:r>
            <a:r>
              <a:rPr lang="ko-KR" altLang="en-US" sz="2000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빅데이터를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활용한 휴게소 혼잡도 산출 가능성 발견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99601" y="4504332"/>
            <a:ext cx="8343288" cy="18049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36993" y="4646698"/>
            <a:ext cx="8205896" cy="27699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800"/>
              </a:spcAft>
              <a:buSzPct val="100000"/>
              <a:buBlip>
                <a:blip r:embed="rId4"/>
              </a:buBlip>
              <a:defRPr/>
            </a:pP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교통카드 데이터를 활용한 대중교통시설 혼잡도 산출 연구 다수 존재</a:t>
            </a:r>
            <a:endParaRPr lang="ko-KR" altLang="en-US" b="1" kern="0" dirty="0">
              <a:solidFill>
                <a:srgbClr val="466228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6993" y="5085184"/>
            <a:ext cx="8205896" cy="65659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0" h="0"/>
            <a:bevelB w="0" h="0"/>
          </a:sp3d>
        </p:spPr>
        <p:txBody>
          <a:bodyPr wrap="square" lIns="0" tIns="0" rIns="0" bIns="0" rtlCol="0">
            <a:spAutoFit/>
            <a:sp3d>
              <a:bevelT w="0" h="0"/>
            </a:sp3d>
          </a:bodyPr>
          <a:lstStyle/>
          <a:p>
            <a:pPr marL="180975" indent="-180975" defTabSz="1330325" eaLnBrk="0" hangingPunct="0">
              <a:spcAft>
                <a:spcPts val="800"/>
              </a:spcAft>
              <a:buSzPct val="100000"/>
              <a:buBlip>
                <a:blip r:embed="rId4"/>
              </a:buBlip>
              <a:defRPr/>
            </a:pP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사람 기반 데이터로 직접적으로 </a:t>
            </a:r>
            <a:r>
              <a:rPr lang="ko-KR" altLang="en-US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특정시간대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특정지역에 존재하는 인구의 산출이 </a:t>
            </a:r>
            <a:endParaRPr lang="en-US" altLang="ko-KR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hangingPunct="0">
              <a:spcAft>
                <a:spcPts val="800"/>
              </a:spcAft>
              <a:buSzPct val="100000"/>
              <a:defRPr/>
            </a:pP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가능한 이동통신사 유동인구 데이터의 활용 가능성 발견</a:t>
            </a:r>
            <a:endParaRPr lang="ko-KR" altLang="en-US" b="1" kern="0" dirty="0">
              <a:solidFill>
                <a:srgbClr val="466228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625967" y="5801305"/>
            <a:ext cx="81169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20000"/>
              </a:lnSpc>
              <a:spcAft>
                <a:spcPts val="800"/>
              </a:spcAft>
              <a:buSzPct val="100000"/>
              <a:buFontTx/>
              <a:buChar char="-"/>
              <a:defRPr/>
            </a:pP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그 동안 이동통신사 유동인구 데이터는 주로 상권 분석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관광수요 분석 등에 활용</a:t>
            </a: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4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fld id="{AB448AD0-7A19-4E19-8EA4-FF52639D01B3}" type="slidenum">
              <a:rPr lang="ko-KR" altLang="en-US" smtClean="0"/>
              <a:pPr/>
              <a:t>8</a:t>
            </a:fld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39552" y="1944473"/>
            <a:ext cx="8205896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80975" indent="-180975" defTabSz="1330325" eaLnBrk="0" hangingPunct="0">
              <a:lnSpc>
                <a:spcPct val="120000"/>
              </a:lnSpc>
              <a:buSzPct val="100000"/>
              <a:buBlip>
                <a:blip r:embed="rId2"/>
              </a:buBlip>
              <a:defRPr/>
            </a:pP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휴게소 매출액을 활용하여 휴게소 혼잡을 추정</a:t>
            </a:r>
            <a:endParaRPr lang="ko-KR" altLang="en-US" b="1" kern="0" dirty="0">
              <a:solidFill>
                <a:srgbClr val="065D9E"/>
              </a:soli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56379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직사각형 88"/>
          <p:cNvSpPr/>
          <p:nvPr/>
        </p:nvSpPr>
        <p:spPr>
          <a:xfrm rot="5400000">
            <a:off x="4536000" y="-4536000"/>
            <a:ext cx="72000" cy="9144000"/>
          </a:xfrm>
          <a:prstGeom prst="rect">
            <a:avLst/>
          </a:prstGeom>
          <a:solidFill>
            <a:srgbClr val="013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cxnSp>
        <p:nvCxnSpPr>
          <p:cNvPr id="90" name="직선 연결선 89"/>
          <p:cNvCxnSpPr/>
          <p:nvPr/>
        </p:nvCxnSpPr>
        <p:spPr>
          <a:xfrm>
            <a:off x="0" y="764704"/>
            <a:ext cx="4392488" cy="0"/>
          </a:xfrm>
          <a:prstGeom prst="line">
            <a:avLst/>
          </a:prstGeom>
          <a:ln w="15875">
            <a:solidFill>
              <a:srgbClr val="DBDA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 bwMode="auto">
          <a:xfrm>
            <a:off x="73570" y="149151"/>
            <a:ext cx="907042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ko-KR" altLang="en-US" sz="28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향후 계획</a:t>
            </a:r>
          </a:p>
        </p:txBody>
      </p:sp>
      <p:sp>
        <p:nvSpPr>
          <p:cNvPr id="112" name="모서리가 둥근 직사각형 8"/>
          <p:cNvSpPr/>
          <p:nvPr/>
        </p:nvSpPr>
        <p:spPr>
          <a:xfrm>
            <a:off x="340273" y="988846"/>
            <a:ext cx="8480199" cy="5535116"/>
          </a:xfrm>
          <a:prstGeom prst="roundRect">
            <a:avLst>
              <a:gd name="adj" fmla="val 2149"/>
            </a:avLst>
          </a:prstGeom>
          <a:solidFill>
            <a:schemeClr val="bg1"/>
          </a:solidFill>
          <a:ln w="19050">
            <a:solidFill>
              <a:schemeClr val="accent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latin typeface="+mn-ea"/>
              <a:cs typeface="Arial" pitchFamily="34" charset="0"/>
            </a:endParaRPr>
          </a:p>
        </p:txBody>
      </p:sp>
      <p:sp>
        <p:nvSpPr>
          <p:cNvPr id="113" name="양쪽 모서리가 둥근 사각형 112"/>
          <p:cNvSpPr/>
          <p:nvPr/>
        </p:nvSpPr>
        <p:spPr>
          <a:xfrm>
            <a:off x="334098" y="980727"/>
            <a:ext cx="8486374" cy="411844"/>
          </a:xfrm>
          <a:prstGeom prst="round2SameRect">
            <a:avLst>
              <a:gd name="adj1" fmla="val 19550"/>
              <a:gd name="adj2" fmla="val 0"/>
            </a:avLst>
          </a:prstGeom>
          <a:solidFill>
            <a:schemeClr val="accent5"/>
          </a:solidFill>
          <a:ln w="2222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556626" y="1043571"/>
            <a:ext cx="1631857" cy="29238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r>
              <a:rPr lang="ko-KR" altLang="en-US" sz="19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연구 수행 절차</a:t>
            </a:r>
          </a:p>
        </p:txBody>
      </p:sp>
      <p:sp>
        <p:nvSpPr>
          <p:cNvPr id="115" name="타원 39"/>
          <p:cNvSpPr/>
          <p:nvPr/>
        </p:nvSpPr>
        <p:spPr>
          <a:xfrm flipH="1">
            <a:off x="323528" y="984751"/>
            <a:ext cx="963905" cy="298324"/>
          </a:xfrm>
          <a:custGeom>
            <a:avLst/>
            <a:gdLst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824899 h 824899"/>
              <a:gd name="connsiteX7" fmla="*/ 0 w 4313088"/>
              <a:gd name="connsiteY7" fmla="*/ 137486 h 824899"/>
              <a:gd name="connsiteX8" fmla="*/ 137486 w 4313088"/>
              <a:gd name="connsiteY8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137486 h 824899"/>
              <a:gd name="connsiteX7" fmla="*/ 137486 w 4313088"/>
              <a:gd name="connsiteY7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137486 h 824899"/>
              <a:gd name="connsiteX6" fmla="*/ 137486 w 4313088"/>
              <a:gd name="connsiteY6" fmla="*/ 0 h 824899"/>
              <a:gd name="connsiteX0" fmla="*/ 0 w 4175602"/>
              <a:gd name="connsiteY0" fmla="*/ 0 h 824899"/>
              <a:gd name="connsiteX1" fmla="*/ 4038116 w 4175602"/>
              <a:gd name="connsiteY1" fmla="*/ 0 h 824899"/>
              <a:gd name="connsiteX2" fmla="*/ 4175602 w 4175602"/>
              <a:gd name="connsiteY2" fmla="*/ 137486 h 824899"/>
              <a:gd name="connsiteX3" fmla="*/ 4175602 w 4175602"/>
              <a:gd name="connsiteY3" fmla="*/ 824899 h 824899"/>
              <a:gd name="connsiteX4" fmla="*/ 4175602 w 4175602"/>
              <a:gd name="connsiteY4" fmla="*/ 824899 h 824899"/>
              <a:gd name="connsiteX5" fmla="*/ 0 w 4175602"/>
              <a:gd name="connsiteY5" fmla="*/ 0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0 w 2841325"/>
              <a:gd name="connsiteY4" fmla="*/ 9331 h 8248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  <a:gd name="connsiteX0" fmla="*/ 0 w 2841325"/>
              <a:gd name="connsiteY0" fmla="*/ 5364 h 579632"/>
              <a:gd name="connsiteX1" fmla="*/ 2752204 w 2841325"/>
              <a:gd name="connsiteY1" fmla="*/ 0 h 579632"/>
              <a:gd name="connsiteX2" fmla="*/ 2841325 w 2841325"/>
              <a:gd name="connsiteY2" fmla="*/ 133519 h 579632"/>
              <a:gd name="connsiteX3" fmla="*/ 2841325 w 2841325"/>
              <a:gd name="connsiteY3" fmla="*/ 579632 h 579632"/>
              <a:gd name="connsiteX4" fmla="*/ 0 w 2841325"/>
              <a:gd name="connsiteY4" fmla="*/ 5364 h 579632"/>
              <a:gd name="connsiteX0" fmla="*/ 0 w 2842175"/>
              <a:gd name="connsiteY0" fmla="*/ 5364 h 579632"/>
              <a:gd name="connsiteX1" fmla="*/ 2752204 w 2842175"/>
              <a:gd name="connsiteY1" fmla="*/ 0 h 579632"/>
              <a:gd name="connsiteX2" fmla="*/ 2841325 w 2842175"/>
              <a:gd name="connsiteY2" fmla="*/ 133519 h 579632"/>
              <a:gd name="connsiteX3" fmla="*/ 2841325 w 2842175"/>
              <a:gd name="connsiteY3" fmla="*/ 579632 h 579632"/>
              <a:gd name="connsiteX4" fmla="*/ 0 w 2842175"/>
              <a:gd name="connsiteY4" fmla="*/ 5364 h 579632"/>
              <a:gd name="connsiteX0" fmla="*/ 0 w 2841325"/>
              <a:gd name="connsiteY0" fmla="*/ 5364 h 579632"/>
              <a:gd name="connsiteX1" fmla="*/ 2752204 w 2841325"/>
              <a:gd name="connsiteY1" fmla="*/ 0 h 579632"/>
              <a:gd name="connsiteX2" fmla="*/ 2841325 w 2841325"/>
              <a:gd name="connsiteY2" fmla="*/ 133519 h 579632"/>
              <a:gd name="connsiteX3" fmla="*/ 2841325 w 2841325"/>
              <a:gd name="connsiteY3" fmla="*/ 579632 h 579632"/>
              <a:gd name="connsiteX4" fmla="*/ 0 w 2841325"/>
              <a:gd name="connsiteY4" fmla="*/ 5364 h 579632"/>
              <a:gd name="connsiteX0" fmla="*/ 0 w 3149033"/>
              <a:gd name="connsiteY0" fmla="*/ 5364 h 579632"/>
              <a:gd name="connsiteX1" fmla="*/ 2752204 w 3149033"/>
              <a:gd name="connsiteY1" fmla="*/ 0 h 579632"/>
              <a:gd name="connsiteX2" fmla="*/ 2841325 w 3149033"/>
              <a:gd name="connsiteY2" fmla="*/ 579632 h 579632"/>
              <a:gd name="connsiteX3" fmla="*/ 0 w 3149033"/>
              <a:gd name="connsiteY3" fmla="*/ 5364 h 579632"/>
              <a:gd name="connsiteX0" fmla="*/ 0 w 2841325"/>
              <a:gd name="connsiteY0" fmla="*/ 5364 h 579632"/>
              <a:gd name="connsiteX1" fmla="*/ 2752204 w 2841325"/>
              <a:gd name="connsiteY1" fmla="*/ 0 h 579632"/>
              <a:gd name="connsiteX2" fmla="*/ 2841325 w 2841325"/>
              <a:gd name="connsiteY2" fmla="*/ 579632 h 579632"/>
              <a:gd name="connsiteX3" fmla="*/ 0 w 2841325"/>
              <a:gd name="connsiteY3" fmla="*/ 5364 h 579632"/>
              <a:gd name="connsiteX0" fmla="*/ 0 w 2841325"/>
              <a:gd name="connsiteY0" fmla="*/ 5364 h 579632"/>
              <a:gd name="connsiteX1" fmla="*/ 2838667 w 2841325"/>
              <a:gd name="connsiteY1" fmla="*/ 0 h 579632"/>
              <a:gd name="connsiteX2" fmla="*/ 2841325 w 2841325"/>
              <a:gd name="connsiteY2" fmla="*/ 579632 h 579632"/>
              <a:gd name="connsiteX3" fmla="*/ 0 w 2841325"/>
              <a:gd name="connsiteY3" fmla="*/ 5364 h 579632"/>
              <a:gd name="connsiteX0" fmla="*/ 0 w 2841325"/>
              <a:gd name="connsiteY0" fmla="*/ 5364 h 579632"/>
              <a:gd name="connsiteX1" fmla="*/ 2838667 w 2841325"/>
              <a:gd name="connsiteY1" fmla="*/ 0 h 579632"/>
              <a:gd name="connsiteX2" fmla="*/ 2841325 w 2841325"/>
              <a:gd name="connsiteY2" fmla="*/ 579632 h 579632"/>
              <a:gd name="connsiteX3" fmla="*/ 0 w 2841325"/>
              <a:gd name="connsiteY3" fmla="*/ 5364 h 579632"/>
              <a:gd name="connsiteX0" fmla="*/ 0 w 2841754"/>
              <a:gd name="connsiteY0" fmla="*/ 5364 h 579632"/>
              <a:gd name="connsiteX1" fmla="*/ 2841754 w 2841754"/>
              <a:gd name="connsiteY1" fmla="*/ 0 h 579632"/>
              <a:gd name="connsiteX2" fmla="*/ 2841325 w 2841754"/>
              <a:gd name="connsiteY2" fmla="*/ 579632 h 579632"/>
              <a:gd name="connsiteX3" fmla="*/ 0 w 2841754"/>
              <a:gd name="connsiteY3" fmla="*/ 5364 h 579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1754" h="579632">
                <a:moveTo>
                  <a:pt x="0" y="5364"/>
                </a:moveTo>
                <a:lnTo>
                  <a:pt x="2841754" y="0"/>
                </a:lnTo>
                <a:lnTo>
                  <a:pt x="2841325" y="579632"/>
                </a:lnTo>
                <a:cubicBezTo>
                  <a:pt x="2040267" y="-18191"/>
                  <a:pt x="1340808" y="88837"/>
                  <a:pt x="0" y="5364"/>
                </a:cubicBez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48AD0-7A19-4E19-8EA4-FF52639D01B3}" type="slidenum">
              <a:rPr lang="ko-KR" altLang="en-US" smtClean="0">
                <a:latin typeface="+mn-ea"/>
              </a:rPr>
              <a:pPr/>
              <a:t>9</a:t>
            </a:fld>
            <a:endParaRPr lang="ko-KR" altLang="en-US">
              <a:latin typeface="+mn-ea"/>
            </a:endParaRPr>
          </a:p>
        </p:txBody>
      </p:sp>
      <p:pic>
        <p:nvPicPr>
          <p:cNvPr id="20" name="Picture 2" descr="C:\Users\김상현\Desktop\그림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05" y="1412776"/>
            <a:ext cx="7272103" cy="506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110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226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1021</TotalTime>
  <Words>705</Words>
  <Application>Microsoft Office PowerPoint</Application>
  <PresentationFormat>화면 슬라이드 쇼(4:3)</PresentationFormat>
  <Paragraphs>139</Paragraphs>
  <Slides>10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Cambria Math</vt:lpstr>
      <vt:lpstr>-윤고딕330</vt:lpstr>
      <vt:lpstr>-윤고딕340</vt:lpstr>
      <vt:lpstr>Arial</vt:lpstr>
      <vt:lpstr>맑은 고딕</vt:lpstr>
      <vt:lpstr>HY견고딕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AJOU</cp:lastModifiedBy>
  <cp:revision>136</cp:revision>
  <dcterms:created xsi:type="dcterms:W3CDTF">2016-11-28T08:30:29Z</dcterms:created>
  <dcterms:modified xsi:type="dcterms:W3CDTF">2025-03-31T01:08:32Z</dcterms:modified>
</cp:coreProperties>
</file>